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91" r:id="rId2"/>
    <p:sldId id="2145707686" r:id="rId3"/>
    <p:sldId id="2145707687" r:id="rId4"/>
    <p:sldId id="488" r:id="rId5"/>
    <p:sldId id="489" r:id="rId6"/>
    <p:sldId id="490" r:id="rId7"/>
    <p:sldId id="487" r:id="rId8"/>
    <p:sldId id="484" r:id="rId9"/>
    <p:sldId id="485" r:id="rId10"/>
    <p:sldId id="2145707681" r:id="rId11"/>
    <p:sldId id="2145707684" r:id="rId12"/>
    <p:sldId id="2145707685"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3AC003-F839-4D97-A565-7C815F30107D}" type="datetimeFigureOut">
              <a:rPr lang="fr-FR" smtClean="0"/>
              <a:t>07/02/2024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5C3803-E22D-4724-BF08-0CA7054C273D}" type="slidenum">
              <a:rPr lang="fr-FR" smtClean="0"/>
              <a:t>‹N°›</a:t>
            </a:fld>
            <a:endParaRPr lang="fr-FR"/>
          </a:p>
        </p:txBody>
      </p:sp>
    </p:spTree>
    <p:extLst>
      <p:ext uri="{BB962C8B-B14F-4D97-AF65-F5344CB8AC3E}">
        <p14:creationId xmlns:p14="http://schemas.microsoft.com/office/powerpoint/2010/main" val="2507278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645648-658B-4C55-A6DB-7072D12BA45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7536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18F11-C0CE-10B0-6128-DA1DDFDE7E8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219571F-14BD-08BA-3DEA-85B79020557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844A99B-4772-8980-3270-BA02685C52DE}"/>
              </a:ext>
            </a:extLst>
          </p:cNvPr>
          <p:cNvSpPr>
            <a:spLocks noGrp="1"/>
          </p:cNvSpPr>
          <p:nvPr>
            <p:ph type="body" idx="1"/>
          </p:nvPr>
        </p:nvSpPr>
        <p:spPr/>
        <p:txBody>
          <a:bodyPr/>
          <a:lstStyle/>
          <a:p>
            <a:r>
              <a:rPr lang="fr-FR" dirty="0"/>
              <a:t>Le premier niveau à atteindre pour faciliter la coordination en santé via le numérique, c’est de se mettre en capacité d’utiliser une messagerie sécurisée</a:t>
            </a:r>
          </a:p>
          <a:p>
            <a:endParaRPr lang="fr-FR" dirty="0"/>
          </a:p>
          <a:p>
            <a:r>
              <a:rPr lang="fr-FR" dirty="0"/>
              <a:t>Echanges d’informations sécurisé en interne et en externe avec les acteurs intervenant quotidiennement auprès de l’usager</a:t>
            </a:r>
          </a:p>
          <a:p>
            <a:r>
              <a:rPr lang="fr-FR" dirty="0"/>
              <a:t>Transmission d’une prescription entre un EHPAD et la pharmacie</a:t>
            </a:r>
          </a:p>
          <a:p>
            <a:r>
              <a:rPr lang="fr-FR" dirty="0"/>
              <a:t>Echange entre EHPAD et médecin traitant pour renouvellement d’ordonnance</a:t>
            </a:r>
          </a:p>
          <a:p>
            <a:r>
              <a:rPr lang="fr-FR" dirty="0"/>
              <a:t>Transmission d’une lettre de liaison entre l’hôpital et un médecin coordinateur d’un EHPAD</a:t>
            </a:r>
          </a:p>
          <a:p>
            <a:r>
              <a:rPr lang="fr-FR" dirty="0"/>
              <a:t>Sollicitation d’une équipe ressource ou d’un expert (ex. demande d’intervention de l’EMG ; analyse pluridisciplinaire de prise en charge médicamenteuse des résidents d’EHPAD ; avis douleur…)</a:t>
            </a:r>
          </a:p>
          <a:p>
            <a:r>
              <a:rPr lang="fr-FR" dirty="0"/>
              <a:t>Téléconsultation entre médecin traitant et résident en EHPAD</a:t>
            </a:r>
          </a:p>
          <a:p>
            <a:r>
              <a:rPr lang="fr-FR" dirty="0"/>
              <a:t>Demande d’intervention faite au SSIAD</a:t>
            </a:r>
          </a:p>
        </p:txBody>
      </p:sp>
      <p:sp>
        <p:nvSpPr>
          <p:cNvPr id="4" name="Espace réservé du numéro de diapositive 3">
            <a:extLst>
              <a:ext uri="{FF2B5EF4-FFF2-40B4-BE49-F238E27FC236}">
                <a16:creationId xmlns:a16="http://schemas.microsoft.com/office/drawing/2014/main" id="{DA45FDC1-F0FA-FAAA-FC83-B4D5E43577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645648-658B-4C55-A6DB-7072D12BA45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9035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854B1-79D7-12C9-2523-48A32099C85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5CADBA4-3B3B-6EE6-EDCF-EB1A6075700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BD8CAD8-EB42-0D85-B2CE-C6D02118ADCF}"/>
              </a:ext>
            </a:extLst>
          </p:cNvPr>
          <p:cNvSpPr>
            <a:spLocks noGrp="1"/>
          </p:cNvSpPr>
          <p:nvPr>
            <p:ph type="body" idx="1"/>
          </p:nvPr>
        </p:nvSpPr>
        <p:spPr/>
        <p:txBody>
          <a:bodyPr/>
          <a:lstStyle/>
          <a:p>
            <a:r>
              <a:rPr lang="fr-FR" dirty="0"/>
              <a:t>Le premier niveau à atteindre pour faciliter la coordination en santé via le numérique, c’est de se mettre en capacité d’utiliser une messagerie sécurisée</a:t>
            </a:r>
          </a:p>
          <a:p>
            <a:endParaRPr lang="fr-FR" dirty="0"/>
          </a:p>
          <a:p>
            <a:r>
              <a:rPr lang="fr-FR" dirty="0"/>
              <a:t>Echanges d’informations sécurisé en interne et en externe avec les acteurs intervenant quotidiennement auprès de l’usager</a:t>
            </a:r>
          </a:p>
          <a:p>
            <a:r>
              <a:rPr lang="fr-FR" dirty="0"/>
              <a:t>Transmission d’une prescription entre un EHPAD et la pharmacie</a:t>
            </a:r>
          </a:p>
          <a:p>
            <a:r>
              <a:rPr lang="fr-FR" dirty="0"/>
              <a:t>Echange entre EHPAD et médecin traitant pour renouvellement d’ordonnance</a:t>
            </a:r>
          </a:p>
          <a:p>
            <a:r>
              <a:rPr lang="fr-FR" dirty="0"/>
              <a:t>Transmission d’une lettre de liaison entre l’hôpital et un médecin coordinateur d’un EHPAD</a:t>
            </a:r>
          </a:p>
          <a:p>
            <a:r>
              <a:rPr lang="fr-FR" dirty="0"/>
              <a:t>Sollicitation d’une équipe ressource ou d’un expert (ex. demande d’intervention de l’EMG ; analyse pluridisciplinaire de prise en charge médicamenteuse des résidents d’EHPAD ; avis douleur…)</a:t>
            </a:r>
          </a:p>
          <a:p>
            <a:r>
              <a:rPr lang="fr-FR" dirty="0"/>
              <a:t>Téléconsultation entre médecin traitant et résident en EHPAD</a:t>
            </a:r>
          </a:p>
          <a:p>
            <a:r>
              <a:rPr lang="fr-FR" dirty="0"/>
              <a:t>Demande d’intervention faite au SSIAD</a:t>
            </a:r>
          </a:p>
        </p:txBody>
      </p:sp>
      <p:sp>
        <p:nvSpPr>
          <p:cNvPr id="4" name="Espace réservé du numéro de diapositive 3">
            <a:extLst>
              <a:ext uri="{FF2B5EF4-FFF2-40B4-BE49-F238E27FC236}">
                <a16:creationId xmlns:a16="http://schemas.microsoft.com/office/drawing/2014/main" id="{235F9B7E-AEC8-E094-A5F4-139B512E107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C645648-658B-4C55-A6DB-7072D12BA45E}"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9519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D4F496-27C9-41BD-8E50-3161824D2288}"/>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FE62FB3-FD21-4591-BE71-74C7B0C5C5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3D149F3-C6DB-4B68-AF18-918C57C24241}"/>
              </a:ext>
            </a:extLst>
          </p:cNvPr>
          <p:cNvSpPr>
            <a:spLocks noGrp="1"/>
          </p:cNvSpPr>
          <p:nvPr>
            <p:ph type="dt" sz="half" idx="10"/>
          </p:nvPr>
        </p:nvSpPr>
        <p:spPr/>
        <p:txBody>
          <a:bodyPr/>
          <a:lstStyle/>
          <a:p>
            <a:fld id="{556E4629-A962-4819-BFB9-2EBDD3566162}" type="datetimeFigureOut">
              <a:rPr lang="fr-FR" smtClean="0"/>
              <a:t>07/02/2024</a:t>
            </a:fld>
            <a:endParaRPr lang="fr-FR"/>
          </a:p>
        </p:txBody>
      </p:sp>
      <p:sp>
        <p:nvSpPr>
          <p:cNvPr id="5" name="Espace réservé du pied de page 4">
            <a:extLst>
              <a:ext uri="{FF2B5EF4-FFF2-40B4-BE49-F238E27FC236}">
                <a16:creationId xmlns:a16="http://schemas.microsoft.com/office/drawing/2014/main" id="{9D6F0C69-CB32-455B-B68B-C1C04ACB563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40C1BE9-DAEC-411A-BC63-AB44BB916015}"/>
              </a:ext>
            </a:extLst>
          </p:cNvPr>
          <p:cNvSpPr>
            <a:spLocks noGrp="1"/>
          </p:cNvSpPr>
          <p:nvPr>
            <p:ph type="sldNum" sz="quarter" idx="12"/>
          </p:nvPr>
        </p:nvSpPr>
        <p:spPr/>
        <p:txBody>
          <a:bodyPr/>
          <a:lstStyle/>
          <a:p>
            <a:fld id="{528D3DB4-4EA7-4468-9A31-60EBA9A72F55}" type="slidenum">
              <a:rPr lang="fr-FR" smtClean="0"/>
              <a:t>‹N°›</a:t>
            </a:fld>
            <a:endParaRPr lang="fr-FR"/>
          </a:p>
        </p:txBody>
      </p:sp>
    </p:spTree>
    <p:extLst>
      <p:ext uri="{BB962C8B-B14F-4D97-AF65-F5344CB8AC3E}">
        <p14:creationId xmlns:p14="http://schemas.microsoft.com/office/powerpoint/2010/main" val="3681827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7F15B6-108B-491A-A16B-6524D0685E7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2DE6A76-0C00-4507-9ACB-7DD0F46A12D4}"/>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16F9753-5279-4301-AC29-FD3CFEBA9F73}"/>
              </a:ext>
            </a:extLst>
          </p:cNvPr>
          <p:cNvSpPr>
            <a:spLocks noGrp="1"/>
          </p:cNvSpPr>
          <p:nvPr>
            <p:ph type="dt" sz="half" idx="10"/>
          </p:nvPr>
        </p:nvSpPr>
        <p:spPr/>
        <p:txBody>
          <a:bodyPr/>
          <a:lstStyle/>
          <a:p>
            <a:fld id="{556E4629-A962-4819-BFB9-2EBDD3566162}" type="datetimeFigureOut">
              <a:rPr lang="fr-FR" smtClean="0"/>
              <a:t>07/02/2024</a:t>
            </a:fld>
            <a:endParaRPr lang="fr-FR"/>
          </a:p>
        </p:txBody>
      </p:sp>
      <p:sp>
        <p:nvSpPr>
          <p:cNvPr id="5" name="Espace réservé du pied de page 4">
            <a:extLst>
              <a:ext uri="{FF2B5EF4-FFF2-40B4-BE49-F238E27FC236}">
                <a16:creationId xmlns:a16="http://schemas.microsoft.com/office/drawing/2014/main" id="{C70339D3-5B4D-4CF8-B825-25484D8679B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31AEE0F-0700-40CE-97C8-6148469A2349}"/>
              </a:ext>
            </a:extLst>
          </p:cNvPr>
          <p:cNvSpPr>
            <a:spLocks noGrp="1"/>
          </p:cNvSpPr>
          <p:nvPr>
            <p:ph type="sldNum" sz="quarter" idx="12"/>
          </p:nvPr>
        </p:nvSpPr>
        <p:spPr/>
        <p:txBody>
          <a:bodyPr/>
          <a:lstStyle/>
          <a:p>
            <a:fld id="{528D3DB4-4EA7-4468-9A31-60EBA9A72F55}" type="slidenum">
              <a:rPr lang="fr-FR" smtClean="0"/>
              <a:t>‹N°›</a:t>
            </a:fld>
            <a:endParaRPr lang="fr-FR"/>
          </a:p>
        </p:txBody>
      </p:sp>
    </p:spTree>
    <p:extLst>
      <p:ext uri="{BB962C8B-B14F-4D97-AF65-F5344CB8AC3E}">
        <p14:creationId xmlns:p14="http://schemas.microsoft.com/office/powerpoint/2010/main" val="2015470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458F6E2-AC09-4900-9992-AC6595CB5A9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74517125-8F65-4E7A-B30B-85EFF3B4987C}"/>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EF1C236-57F9-4CE6-B3BF-04D4C601DD87}"/>
              </a:ext>
            </a:extLst>
          </p:cNvPr>
          <p:cNvSpPr>
            <a:spLocks noGrp="1"/>
          </p:cNvSpPr>
          <p:nvPr>
            <p:ph type="dt" sz="half" idx="10"/>
          </p:nvPr>
        </p:nvSpPr>
        <p:spPr/>
        <p:txBody>
          <a:bodyPr/>
          <a:lstStyle/>
          <a:p>
            <a:fld id="{556E4629-A962-4819-BFB9-2EBDD3566162}" type="datetimeFigureOut">
              <a:rPr lang="fr-FR" smtClean="0"/>
              <a:t>07/02/2024</a:t>
            </a:fld>
            <a:endParaRPr lang="fr-FR"/>
          </a:p>
        </p:txBody>
      </p:sp>
      <p:sp>
        <p:nvSpPr>
          <p:cNvPr id="5" name="Espace réservé du pied de page 4">
            <a:extLst>
              <a:ext uri="{FF2B5EF4-FFF2-40B4-BE49-F238E27FC236}">
                <a16:creationId xmlns:a16="http://schemas.microsoft.com/office/drawing/2014/main" id="{323A8440-54F7-4AD5-9DB4-94B84E049D4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BB0889B-8D42-4DF8-9F5F-D2963D6C04F6}"/>
              </a:ext>
            </a:extLst>
          </p:cNvPr>
          <p:cNvSpPr>
            <a:spLocks noGrp="1"/>
          </p:cNvSpPr>
          <p:nvPr>
            <p:ph type="sldNum" sz="quarter" idx="12"/>
          </p:nvPr>
        </p:nvSpPr>
        <p:spPr/>
        <p:txBody>
          <a:bodyPr/>
          <a:lstStyle/>
          <a:p>
            <a:fld id="{528D3DB4-4EA7-4468-9A31-60EBA9A72F55}" type="slidenum">
              <a:rPr lang="fr-FR" smtClean="0"/>
              <a:t>‹N°›</a:t>
            </a:fld>
            <a:endParaRPr lang="fr-FR"/>
          </a:p>
        </p:txBody>
      </p:sp>
    </p:spTree>
    <p:extLst>
      <p:ext uri="{BB962C8B-B14F-4D97-AF65-F5344CB8AC3E}">
        <p14:creationId xmlns:p14="http://schemas.microsoft.com/office/powerpoint/2010/main" val="4260808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381273-526D-4609-A1C2-3BDF16E216F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5E45BC6-6391-4341-9D45-F9F3F6F08566}"/>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11F703A-0A54-4A5D-9147-59501ACCF8C3}"/>
              </a:ext>
            </a:extLst>
          </p:cNvPr>
          <p:cNvSpPr>
            <a:spLocks noGrp="1"/>
          </p:cNvSpPr>
          <p:nvPr>
            <p:ph type="dt" sz="half" idx="10"/>
          </p:nvPr>
        </p:nvSpPr>
        <p:spPr/>
        <p:txBody>
          <a:bodyPr/>
          <a:lstStyle/>
          <a:p>
            <a:fld id="{556E4629-A962-4819-BFB9-2EBDD3566162}" type="datetimeFigureOut">
              <a:rPr lang="fr-FR" smtClean="0"/>
              <a:t>07/02/2024</a:t>
            </a:fld>
            <a:endParaRPr lang="fr-FR"/>
          </a:p>
        </p:txBody>
      </p:sp>
      <p:sp>
        <p:nvSpPr>
          <p:cNvPr id="5" name="Espace réservé du pied de page 4">
            <a:extLst>
              <a:ext uri="{FF2B5EF4-FFF2-40B4-BE49-F238E27FC236}">
                <a16:creationId xmlns:a16="http://schemas.microsoft.com/office/drawing/2014/main" id="{9EE9B6FA-9FD3-4B59-83D9-5C361422654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F7BB500-8438-42AD-8381-AAC77D93A35E}"/>
              </a:ext>
            </a:extLst>
          </p:cNvPr>
          <p:cNvSpPr>
            <a:spLocks noGrp="1"/>
          </p:cNvSpPr>
          <p:nvPr>
            <p:ph type="sldNum" sz="quarter" idx="12"/>
          </p:nvPr>
        </p:nvSpPr>
        <p:spPr/>
        <p:txBody>
          <a:bodyPr/>
          <a:lstStyle/>
          <a:p>
            <a:fld id="{528D3DB4-4EA7-4468-9A31-60EBA9A72F55}" type="slidenum">
              <a:rPr lang="fr-FR" smtClean="0"/>
              <a:t>‹N°›</a:t>
            </a:fld>
            <a:endParaRPr lang="fr-FR"/>
          </a:p>
        </p:txBody>
      </p:sp>
    </p:spTree>
    <p:extLst>
      <p:ext uri="{BB962C8B-B14F-4D97-AF65-F5344CB8AC3E}">
        <p14:creationId xmlns:p14="http://schemas.microsoft.com/office/powerpoint/2010/main" val="758189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F1C0E4-9478-4B21-BC2F-3950D2C051C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B5F2460-3D63-46A8-A1A1-257BD53202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81380B1B-D9AC-47B2-AA1B-928DA2BBAA8D}"/>
              </a:ext>
            </a:extLst>
          </p:cNvPr>
          <p:cNvSpPr>
            <a:spLocks noGrp="1"/>
          </p:cNvSpPr>
          <p:nvPr>
            <p:ph type="dt" sz="half" idx="10"/>
          </p:nvPr>
        </p:nvSpPr>
        <p:spPr/>
        <p:txBody>
          <a:bodyPr/>
          <a:lstStyle/>
          <a:p>
            <a:fld id="{556E4629-A962-4819-BFB9-2EBDD3566162}" type="datetimeFigureOut">
              <a:rPr lang="fr-FR" smtClean="0"/>
              <a:t>07/02/2024</a:t>
            </a:fld>
            <a:endParaRPr lang="fr-FR"/>
          </a:p>
        </p:txBody>
      </p:sp>
      <p:sp>
        <p:nvSpPr>
          <p:cNvPr id="5" name="Espace réservé du pied de page 4">
            <a:extLst>
              <a:ext uri="{FF2B5EF4-FFF2-40B4-BE49-F238E27FC236}">
                <a16:creationId xmlns:a16="http://schemas.microsoft.com/office/drawing/2014/main" id="{6210B55B-647A-4408-8171-724BB66D57F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DCA01CB-F52C-4DB8-B4BE-BCB81DAEDB2C}"/>
              </a:ext>
            </a:extLst>
          </p:cNvPr>
          <p:cNvSpPr>
            <a:spLocks noGrp="1"/>
          </p:cNvSpPr>
          <p:nvPr>
            <p:ph type="sldNum" sz="quarter" idx="12"/>
          </p:nvPr>
        </p:nvSpPr>
        <p:spPr/>
        <p:txBody>
          <a:bodyPr/>
          <a:lstStyle/>
          <a:p>
            <a:fld id="{528D3DB4-4EA7-4468-9A31-60EBA9A72F55}" type="slidenum">
              <a:rPr lang="fr-FR" smtClean="0"/>
              <a:t>‹N°›</a:t>
            </a:fld>
            <a:endParaRPr lang="fr-FR"/>
          </a:p>
        </p:txBody>
      </p:sp>
    </p:spTree>
    <p:extLst>
      <p:ext uri="{BB962C8B-B14F-4D97-AF65-F5344CB8AC3E}">
        <p14:creationId xmlns:p14="http://schemas.microsoft.com/office/powerpoint/2010/main" val="834016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3EFF49-2B0E-4AF1-AE53-43CA8B6F17E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0D8848C-CA43-49F1-B5CC-F5E929CE4EF2}"/>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F0BAB65-6451-42D8-9ADC-D3E450747AC8}"/>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04E5793B-3B52-48FC-A854-701DB16F57F8}"/>
              </a:ext>
            </a:extLst>
          </p:cNvPr>
          <p:cNvSpPr>
            <a:spLocks noGrp="1"/>
          </p:cNvSpPr>
          <p:nvPr>
            <p:ph type="dt" sz="half" idx="10"/>
          </p:nvPr>
        </p:nvSpPr>
        <p:spPr/>
        <p:txBody>
          <a:bodyPr/>
          <a:lstStyle/>
          <a:p>
            <a:fld id="{556E4629-A962-4819-BFB9-2EBDD3566162}" type="datetimeFigureOut">
              <a:rPr lang="fr-FR" smtClean="0"/>
              <a:t>07/02/2024</a:t>
            </a:fld>
            <a:endParaRPr lang="fr-FR"/>
          </a:p>
        </p:txBody>
      </p:sp>
      <p:sp>
        <p:nvSpPr>
          <p:cNvPr id="6" name="Espace réservé du pied de page 5">
            <a:extLst>
              <a:ext uri="{FF2B5EF4-FFF2-40B4-BE49-F238E27FC236}">
                <a16:creationId xmlns:a16="http://schemas.microsoft.com/office/drawing/2014/main" id="{7D098519-8BB0-48AF-9CDF-AD06D09042A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612E248-7521-46ED-AC60-E77482AFA923}"/>
              </a:ext>
            </a:extLst>
          </p:cNvPr>
          <p:cNvSpPr>
            <a:spLocks noGrp="1"/>
          </p:cNvSpPr>
          <p:nvPr>
            <p:ph type="sldNum" sz="quarter" idx="12"/>
          </p:nvPr>
        </p:nvSpPr>
        <p:spPr/>
        <p:txBody>
          <a:bodyPr/>
          <a:lstStyle/>
          <a:p>
            <a:fld id="{528D3DB4-4EA7-4468-9A31-60EBA9A72F55}" type="slidenum">
              <a:rPr lang="fr-FR" smtClean="0"/>
              <a:t>‹N°›</a:t>
            </a:fld>
            <a:endParaRPr lang="fr-FR"/>
          </a:p>
        </p:txBody>
      </p:sp>
    </p:spTree>
    <p:extLst>
      <p:ext uri="{BB962C8B-B14F-4D97-AF65-F5344CB8AC3E}">
        <p14:creationId xmlns:p14="http://schemas.microsoft.com/office/powerpoint/2010/main" val="601308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58F655-25CD-47B1-B396-5F83184EB636}"/>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567BF82B-E8E5-4B3F-A864-9AE9502039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1B6C47C0-BC5A-4788-ACE6-8EEB49FD22A1}"/>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55354642-04FE-4F09-8098-AB426548F2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7AC60724-55C6-4B94-AF30-20D957AD6E49}"/>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516FEEB-EA42-4CA4-8CC1-F76873096A10}"/>
              </a:ext>
            </a:extLst>
          </p:cNvPr>
          <p:cNvSpPr>
            <a:spLocks noGrp="1"/>
          </p:cNvSpPr>
          <p:nvPr>
            <p:ph type="dt" sz="half" idx="10"/>
          </p:nvPr>
        </p:nvSpPr>
        <p:spPr/>
        <p:txBody>
          <a:bodyPr/>
          <a:lstStyle/>
          <a:p>
            <a:fld id="{556E4629-A962-4819-BFB9-2EBDD3566162}" type="datetimeFigureOut">
              <a:rPr lang="fr-FR" smtClean="0"/>
              <a:t>07/02/2024</a:t>
            </a:fld>
            <a:endParaRPr lang="fr-FR"/>
          </a:p>
        </p:txBody>
      </p:sp>
      <p:sp>
        <p:nvSpPr>
          <p:cNvPr id="8" name="Espace réservé du pied de page 7">
            <a:extLst>
              <a:ext uri="{FF2B5EF4-FFF2-40B4-BE49-F238E27FC236}">
                <a16:creationId xmlns:a16="http://schemas.microsoft.com/office/drawing/2014/main" id="{A6F5DC81-86D9-4B3F-9377-E4CB75D5A06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6CB8909D-2D22-43CB-AC00-37EB6E0CEDFC}"/>
              </a:ext>
            </a:extLst>
          </p:cNvPr>
          <p:cNvSpPr>
            <a:spLocks noGrp="1"/>
          </p:cNvSpPr>
          <p:nvPr>
            <p:ph type="sldNum" sz="quarter" idx="12"/>
          </p:nvPr>
        </p:nvSpPr>
        <p:spPr/>
        <p:txBody>
          <a:bodyPr/>
          <a:lstStyle/>
          <a:p>
            <a:fld id="{528D3DB4-4EA7-4468-9A31-60EBA9A72F55}" type="slidenum">
              <a:rPr lang="fr-FR" smtClean="0"/>
              <a:t>‹N°›</a:t>
            </a:fld>
            <a:endParaRPr lang="fr-FR"/>
          </a:p>
        </p:txBody>
      </p:sp>
    </p:spTree>
    <p:extLst>
      <p:ext uri="{BB962C8B-B14F-4D97-AF65-F5344CB8AC3E}">
        <p14:creationId xmlns:p14="http://schemas.microsoft.com/office/powerpoint/2010/main" val="3613761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376878-B96E-461B-BD0B-ED2F36B7C24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9F0E9E4-3A74-44A4-85BB-B467FA38FD99}"/>
              </a:ext>
            </a:extLst>
          </p:cNvPr>
          <p:cNvSpPr>
            <a:spLocks noGrp="1"/>
          </p:cNvSpPr>
          <p:nvPr>
            <p:ph type="dt" sz="half" idx="10"/>
          </p:nvPr>
        </p:nvSpPr>
        <p:spPr/>
        <p:txBody>
          <a:bodyPr/>
          <a:lstStyle/>
          <a:p>
            <a:fld id="{556E4629-A962-4819-BFB9-2EBDD3566162}" type="datetimeFigureOut">
              <a:rPr lang="fr-FR" smtClean="0"/>
              <a:t>07/02/2024</a:t>
            </a:fld>
            <a:endParaRPr lang="fr-FR"/>
          </a:p>
        </p:txBody>
      </p:sp>
      <p:sp>
        <p:nvSpPr>
          <p:cNvPr id="4" name="Espace réservé du pied de page 3">
            <a:extLst>
              <a:ext uri="{FF2B5EF4-FFF2-40B4-BE49-F238E27FC236}">
                <a16:creationId xmlns:a16="http://schemas.microsoft.com/office/drawing/2014/main" id="{3AEA3B75-0DB1-4287-AE34-1597F9EBCF9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9A7BB01-5B7A-4117-8CDA-8C66064A3D34}"/>
              </a:ext>
            </a:extLst>
          </p:cNvPr>
          <p:cNvSpPr>
            <a:spLocks noGrp="1"/>
          </p:cNvSpPr>
          <p:nvPr>
            <p:ph type="sldNum" sz="quarter" idx="12"/>
          </p:nvPr>
        </p:nvSpPr>
        <p:spPr/>
        <p:txBody>
          <a:bodyPr/>
          <a:lstStyle/>
          <a:p>
            <a:fld id="{528D3DB4-4EA7-4468-9A31-60EBA9A72F55}" type="slidenum">
              <a:rPr lang="fr-FR" smtClean="0"/>
              <a:t>‹N°›</a:t>
            </a:fld>
            <a:endParaRPr lang="fr-FR"/>
          </a:p>
        </p:txBody>
      </p:sp>
    </p:spTree>
    <p:extLst>
      <p:ext uri="{BB962C8B-B14F-4D97-AF65-F5344CB8AC3E}">
        <p14:creationId xmlns:p14="http://schemas.microsoft.com/office/powerpoint/2010/main" val="3499998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06494E5-CA89-4781-85A3-540BCCB27A88}"/>
              </a:ext>
            </a:extLst>
          </p:cNvPr>
          <p:cNvSpPr>
            <a:spLocks noGrp="1"/>
          </p:cNvSpPr>
          <p:nvPr>
            <p:ph type="dt" sz="half" idx="10"/>
          </p:nvPr>
        </p:nvSpPr>
        <p:spPr/>
        <p:txBody>
          <a:bodyPr/>
          <a:lstStyle/>
          <a:p>
            <a:fld id="{556E4629-A962-4819-BFB9-2EBDD3566162}" type="datetimeFigureOut">
              <a:rPr lang="fr-FR" smtClean="0"/>
              <a:t>07/02/2024</a:t>
            </a:fld>
            <a:endParaRPr lang="fr-FR"/>
          </a:p>
        </p:txBody>
      </p:sp>
      <p:sp>
        <p:nvSpPr>
          <p:cNvPr id="3" name="Espace réservé du pied de page 2">
            <a:extLst>
              <a:ext uri="{FF2B5EF4-FFF2-40B4-BE49-F238E27FC236}">
                <a16:creationId xmlns:a16="http://schemas.microsoft.com/office/drawing/2014/main" id="{74C57F01-95BA-4EB6-967F-8397000A814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3E39F51-1196-48CE-A31F-3AB2D5337421}"/>
              </a:ext>
            </a:extLst>
          </p:cNvPr>
          <p:cNvSpPr>
            <a:spLocks noGrp="1"/>
          </p:cNvSpPr>
          <p:nvPr>
            <p:ph type="sldNum" sz="quarter" idx="12"/>
          </p:nvPr>
        </p:nvSpPr>
        <p:spPr/>
        <p:txBody>
          <a:bodyPr/>
          <a:lstStyle/>
          <a:p>
            <a:fld id="{528D3DB4-4EA7-4468-9A31-60EBA9A72F55}" type="slidenum">
              <a:rPr lang="fr-FR" smtClean="0"/>
              <a:t>‹N°›</a:t>
            </a:fld>
            <a:endParaRPr lang="fr-FR"/>
          </a:p>
        </p:txBody>
      </p:sp>
    </p:spTree>
    <p:extLst>
      <p:ext uri="{BB962C8B-B14F-4D97-AF65-F5344CB8AC3E}">
        <p14:creationId xmlns:p14="http://schemas.microsoft.com/office/powerpoint/2010/main" val="1455314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921F68-ED3D-474A-847C-A41B2D6969A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B5399BF-4747-4B2E-8B3B-DEAF9947F4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B838E771-F625-435F-9DB5-8E1EE96893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1002FA42-6D61-4A33-B2EF-1333F31FF66A}"/>
              </a:ext>
            </a:extLst>
          </p:cNvPr>
          <p:cNvSpPr>
            <a:spLocks noGrp="1"/>
          </p:cNvSpPr>
          <p:nvPr>
            <p:ph type="dt" sz="half" idx="10"/>
          </p:nvPr>
        </p:nvSpPr>
        <p:spPr/>
        <p:txBody>
          <a:bodyPr/>
          <a:lstStyle/>
          <a:p>
            <a:fld id="{556E4629-A962-4819-BFB9-2EBDD3566162}" type="datetimeFigureOut">
              <a:rPr lang="fr-FR" smtClean="0"/>
              <a:t>07/02/2024</a:t>
            </a:fld>
            <a:endParaRPr lang="fr-FR"/>
          </a:p>
        </p:txBody>
      </p:sp>
      <p:sp>
        <p:nvSpPr>
          <p:cNvPr id="6" name="Espace réservé du pied de page 5">
            <a:extLst>
              <a:ext uri="{FF2B5EF4-FFF2-40B4-BE49-F238E27FC236}">
                <a16:creationId xmlns:a16="http://schemas.microsoft.com/office/drawing/2014/main" id="{D79F393E-A3F8-4692-AC31-94E29B9FADC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748D1AD-4AF4-447E-8C8E-2340E79637DD}"/>
              </a:ext>
            </a:extLst>
          </p:cNvPr>
          <p:cNvSpPr>
            <a:spLocks noGrp="1"/>
          </p:cNvSpPr>
          <p:nvPr>
            <p:ph type="sldNum" sz="quarter" idx="12"/>
          </p:nvPr>
        </p:nvSpPr>
        <p:spPr/>
        <p:txBody>
          <a:bodyPr/>
          <a:lstStyle/>
          <a:p>
            <a:fld id="{528D3DB4-4EA7-4468-9A31-60EBA9A72F55}" type="slidenum">
              <a:rPr lang="fr-FR" smtClean="0"/>
              <a:t>‹N°›</a:t>
            </a:fld>
            <a:endParaRPr lang="fr-FR"/>
          </a:p>
        </p:txBody>
      </p:sp>
    </p:spTree>
    <p:extLst>
      <p:ext uri="{BB962C8B-B14F-4D97-AF65-F5344CB8AC3E}">
        <p14:creationId xmlns:p14="http://schemas.microsoft.com/office/powerpoint/2010/main" val="3591433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AD0CA3-FE66-4AF1-892E-69DF953149E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CC137A73-2233-4B90-8409-DA8A193303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B08FDFE-BE7E-40E5-B643-8FB77727AF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8DA98EFC-0DF7-4EA6-B9DA-6F0EF9C9C468}"/>
              </a:ext>
            </a:extLst>
          </p:cNvPr>
          <p:cNvSpPr>
            <a:spLocks noGrp="1"/>
          </p:cNvSpPr>
          <p:nvPr>
            <p:ph type="dt" sz="half" idx="10"/>
          </p:nvPr>
        </p:nvSpPr>
        <p:spPr/>
        <p:txBody>
          <a:bodyPr/>
          <a:lstStyle/>
          <a:p>
            <a:fld id="{556E4629-A962-4819-BFB9-2EBDD3566162}" type="datetimeFigureOut">
              <a:rPr lang="fr-FR" smtClean="0"/>
              <a:t>07/02/2024</a:t>
            </a:fld>
            <a:endParaRPr lang="fr-FR"/>
          </a:p>
        </p:txBody>
      </p:sp>
      <p:sp>
        <p:nvSpPr>
          <p:cNvPr id="6" name="Espace réservé du pied de page 5">
            <a:extLst>
              <a:ext uri="{FF2B5EF4-FFF2-40B4-BE49-F238E27FC236}">
                <a16:creationId xmlns:a16="http://schemas.microsoft.com/office/drawing/2014/main" id="{C97D351C-E734-493E-8BEA-98571AF3CC4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D2BB55D-D54E-4E46-8127-645968319549}"/>
              </a:ext>
            </a:extLst>
          </p:cNvPr>
          <p:cNvSpPr>
            <a:spLocks noGrp="1"/>
          </p:cNvSpPr>
          <p:nvPr>
            <p:ph type="sldNum" sz="quarter" idx="12"/>
          </p:nvPr>
        </p:nvSpPr>
        <p:spPr/>
        <p:txBody>
          <a:bodyPr/>
          <a:lstStyle/>
          <a:p>
            <a:fld id="{528D3DB4-4EA7-4468-9A31-60EBA9A72F55}" type="slidenum">
              <a:rPr lang="fr-FR" smtClean="0"/>
              <a:t>‹N°›</a:t>
            </a:fld>
            <a:endParaRPr lang="fr-FR"/>
          </a:p>
        </p:txBody>
      </p:sp>
    </p:spTree>
    <p:extLst>
      <p:ext uri="{BB962C8B-B14F-4D97-AF65-F5344CB8AC3E}">
        <p14:creationId xmlns:p14="http://schemas.microsoft.com/office/powerpoint/2010/main" val="1004706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3000"/>
          </a:stretch>
        </a:blip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077A5CA-A1A9-4CF4-B4C3-E5173C9806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B162139-0957-408D-9436-7F9B0CE717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22E74BC-1096-4CB3-B3C4-317F596EE0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E4629-A962-4819-BFB9-2EBDD3566162}" type="datetimeFigureOut">
              <a:rPr lang="fr-FR" smtClean="0"/>
              <a:t>07/02/2024</a:t>
            </a:fld>
            <a:endParaRPr lang="fr-FR"/>
          </a:p>
        </p:txBody>
      </p:sp>
      <p:sp>
        <p:nvSpPr>
          <p:cNvPr id="5" name="Espace réservé du pied de page 4">
            <a:extLst>
              <a:ext uri="{FF2B5EF4-FFF2-40B4-BE49-F238E27FC236}">
                <a16:creationId xmlns:a16="http://schemas.microsoft.com/office/drawing/2014/main" id="{1229E80D-01B4-41F1-B764-B3AF0EF9E6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A5C4ABC-A7B4-4087-BD4D-C1C45D3D3F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8D3DB4-4EA7-4468-9A31-60EBA9A72F55}" type="slidenum">
              <a:rPr lang="fr-FR" smtClean="0"/>
              <a:t>‹N°›</a:t>
            </a:fld>
            <a:endParaRPr lang="fr-FR"/>
          </a:p>
        </p:txBody>
      </p:sp>
    </p:spTree>
    <p:extLst>
      <p:ext uri="{BB962C8B-B14F-4D97-AF65-F5344CB8AC3E}">
        <p14:creationId xmlns:p14="http://schemas.microsoft.com/office/powerpoint/2010/main" val="15664291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hyperlink" Target="https://mm.tt/app/map/3030658597?t=26svFHZe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mailto:secretariat@dac74.fr"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1AF9C9-2365-47B0-8884-F8485625ABE6}"/>
              </a:ext>
            </a:extLst>
          </p:cNvPr>
          <p:cNvSpPr>
            <a:spLocks noGrp="1"/>
          </p:cNvSpPr>
          <p:nvPr>
            <p:ph type="title"/>
          </p:nvPr>
        </p:nvSpPr>
        <p:spPr/>
        <p:txBody>
          <a:bodyPr/>
          <a:lstStyle/>
          <a:p>
            <a:br>
              <a:rPr lang="fr-FR" dirty="0"/>
            </a:br>
            <a:endParaRPr lang="fr-FR" dirty="0"/>
          </a:p>
        </p:txBody>
      </p:sp>
      <p:sp>
        <p:nvSpPr>
          <p:cNvPr id="4" name="ZoneTexte 3">
            <a:extLst>
              <a:ext uri="{FF2B5EF4-FFF2-40B4-BE49-F238E27FC236}">
                <a16:creationId xmlns:a16="http://schemas.microsoft.com/office/drawing/2014/main" id="{757C5417-F05E-4C6B-AD96-7CA5727451B5}"/>
              </a:ext>
            </a:extLst>
          </p:cNvPr>
          <p:cNvSpPr txBox="1"/>
          <p:nvPr/>
        </p:nvSpPr>
        <p:spPr>
          <a:xfrm>
            <a:off x="3176833" y="258465"/>
            <a:ext cx="10078039" cy="769441"/>
          </a:xfrm>
          <a:prstGeom prst="rect">
            <a:avLst/>
          </a:prstGeom>
          <a:noFill/>
        </p:spPr>
        <p:txBody>
          <a:bodyPr wrap="square" rtlCol="0">
            <a:spAutoFit/>
          </a:bodyPr>
          <a:lstStyle/>
          <a:p>
            <a:r>
              <a:rPr lang="fr-FR" sz="4400" b="1" dirty="0">
                <a:solidFill>
                  <a:srgbClr val="990099"/>
                </a:solidFill>
                <a:latin typeface="Century Gothic" panose="020B0502020202020204" pitchFamily="34" charset="0"/>
                <a:ea typeface="+mj-ea"/>
                <a:cs typeface="+mj-cs"/>
              </a:rPr>
              <a:t> Groupe Parcours </a:t>
            </a:r>
          </a:p>
        </p:txBody>
      </p:sp>
      <p:sp>
        <p:nvSpPr>
          <p:cNvPr id="5" name="Espace réservé du contenu 4">
            <a:extLst>
              <a:ext uri="{FF2B5EF4-FFF2-40B4-BE49-F238E27FC236}">
                <a16:creationId xmlns:a16="http://schemas.microsoft.com/office/drawing/2014/main" id="{C6AFFC8A-E197-473D-A38F-9B4A7DE0965F}"/>
              </a:ext>
            </a:extLst>
          </p:cNvPr>
          <p:cNvSpPr>
            <a:spLocks noGrp="1"/>
          </p:cNvSpPr>
          <p:nvPr>
            <p:ph idx="1"/>
          </p:nvPr>
        </p:nvSpPr>
        <p:spPr>
          <a:xfrm>
            <a:off x="838200" y="1253330"/>
            <a:ext cx="10515600" cy="4751543"/>
          </a:xfrm>
        </p:spPr>
        <p:txBody>
          <a:bodyPr>
            <a:normAutofit fontScale="92500" lnSpcReduction="20000"/>
          </a:bodyPr>
          <a:lstStyle/>
          <a:p>
            <a:r>
              <a:rPr lang="fr-FR" dirty="0">
                <a:solidFill>
                  <a:srgbClr val="009999"/>
                </a:solidFill>
                <a:effectLst>
                  <a:outerShdw blurRad="38100" dist="38100" dir="2700000" algn="tl">
                    <a:srgbClr val="000000">
                      <a:alpha val="43137"/>
                    </a:srgbClr>
                  </a:outerShdw>
                </a:effectLst>
              </a:rPr>
              <a:t>Groupe lancé en juin 2022</a:t>
            </a:r>
          </a:p>
          <a:p>
            <a:endParaRPr lang="fr-FR" dirty="0"/>
          </a:p>
          <a:p>
            <a:r>
              <a:rPr lang="fr-FR" dirty="0">
                <a:solidFill>
                  <a:srgbClr val="009999"/>
                </a:solidFill>
                <a:effectLst>
                  <a:outerShdw blurRad="38100" dist="38100" dir="2700000" algn="tl">
                    <a:srgbClr val="000000">
                      <a:alpha val="43137"/>
                    </a:srgbClr>
                  </a:outerShdw>
                </a:effectLst>
              </a:rPr>
              <a:t>Réunit les acteurs sanitaires, médico-sociaux et sociaux des filières </a:t>
            </a:r>
            <a:r>
              <a:rPr lang="fr-FR" dirty="0"/>
              <a:t>: EHPAD, SAAD, SSIAD, CH, CD, DAC, </a:t>
            </a:r>
            <a:r>
              <a:rPr lang="fr-FR" dirty="0" err="1"/>
              <a:t>CLICs</a:t>
            </a:r>
            <a:r>
              <a:rPr lang="fr-FR" dirty="0"/>
              <a:t>, CPTS, CCAS, SSR</a:t>
            </a:r>
          </a:p>
          <a:p>
            <a:endParaRPr lang="fr-FR" dirty="0"/>
          </a:p>
          <a:p>
            <a:r>
              <a:rPr lang="fr-FR" u="sng" dirty="0">
                <a:solidFill>
                  <a:srgbClr val="009999"/>
                </a:solidFill>
                <a:effectLst>
                  <a:outerShdw blurRad="38100" dist="38100" dir="2700000" algn="tl">
                    <a:srgbClr val="000000">
                      <a:alpha val="43137"/>
                    </a:srgbClr>
                  </a:outerShdw>
                </a:effectLst>
              </a:rPr>
              <a:t>Objectifs</a:t>
            </a:r>
            <a:r>
              <a:rPr lang="fr-FR" dirty="0">
                <a:solidFill>
                  <a:srgbClr val="009999"/>
                </a:solidFill>
                <a:effectLst>
                  <a:outerShdw blurRad="38100" dist="38100" dir="2700000" algn="tl">
                    <a:srgbClr val="000000">
                      <a:alpha val="43137"/>
                    </a:srgbClr>
                  </a:outerShdw>
                </a:effectLst>
              </a:rPr>
              <a:t> : </a:t>
            </a:r>
          </a:p>
          <a:p>
            <a:pPr>
              <a:buFont typeface="Wingdings" panose="05000000000000000000" pitchFamily="2" charset="2"/>
              <a:buChar char="ü"/>
            </a:pPr>
            <a:r>
              <a:rPr lang="fr-FR" dirty="0"/>
              <a:t>Travailler ensemble au repérage/analyse des ruptures de parcours de soin et d’accompagnement</a:t>
            </a:r>
          </a:p>
          <a:p>
            <a:pPr>
              <a:buFont typeface="Wingdings" panose="05000000000000000000" pitchFamily="2" charset="2"/>
              <a:buChar char="ü"/>
            </a:pPr>
            <a:r>
              <a:rPr lang="fr-FR" dirty="0"/>
              <a:t>Rechercher des solutions et remonter/expérimenter les innovations possibles</a:t>
            </a:r>
          </a:p>
          <a:p>
            <a:pPr>
              <a:buFont typeface="Wingdings" panose="05000000000000000000" pitchFamily="2" charset="2"/>
              <a:buChar char="ü"/>
            </a:pPr>
            <a:r>
              <a:rPr lang="fr-FR" dirty="0"/>
              <a:t>Améliorer, clarifier, concevoir ou diffuser les moyens de communication/partage d’information concourant à fluidifier les échanges et les parcours</a:t>
            </a:r>
          </a:p>
          <a:p>
            <a:pPr marL="0" indent="0">
              <a:buNone/>
            </a:pPr>
            <a:endParaRPr lang="fr-FR" dirty="0"/>
          </a:p>
        </p:txBody>
      </p:sp>
    </p:spTree>
    <p:extLst>
      <p:ext uri="{BB962C8B-B14F-4D97-AF65-F5344CB8AC3E}">
        <p14:creationId xmlns:p14="http://schemas.microsoft.com/office/powerpoint/2010/main" val="2585173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03BF8-6EB3-B97C-5043-B688BEB5FA88}"/>
            </a:ext>
          </a:extLst>
        </p:cNvPr>
        <p:cNvGrpSpPr/>
        <p:nvPr/>
      </p:nvGrpSpPr>
      <p:grpSpPr>
        <a:xfrm>
          <a:off x="0" y="0"/>
          <a:ext cx="0" cy="0"/>
          <a:chOff x="0" y="0"/>
          <a:chExt cx="0" cy="0"/>
        </a:xfrm>
      </p:grpSpPr>
      <p:pic>
        <p:nvPicPr>
          <p:cNvPr id="5" name="Image 4">
            <a:extLst>
              <a:ext uri="{FF2B5EF4-FFF2-40B4-BE49-F238E27FC236}">
                <a16:creationId xmlns:a16="http://schemas.microsoft.com/office/drawing/2014/main" id="{54E56780-1A08-AB1C-AEAB-1BD67259FC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53013" y="184757"/>
            <a:ext cx="3103242" cy="670127"/>
          </a:xfrm>
          <a:prstGeom prst="rect">
            <a:avLst/>
          </a:prstGeom>
        </p:spPr>
      </p:pic>
      <p:sp>
        <p:nvSpPr>
          <p:cNvPr id="20" name="ZoneTexte 19">
            <a:extLst>
              <a:ext uri="{FF2B5EF4-FFF2-40B4-BE49-F238E27FC236}">
                <a16:creationId xmlns:a16="http://schemas.microsoft.com/office/drawing/2014/main" id="{F4B8108A-D6A6-1ADB-0C7A-826481ED6894}"/>
              </a:ext>
            </a:extLst>
          </p:cNvPr>
          <p:cNvSpPr txBox="1"/>
          <p:nvPr/>
        </p:nvSpPr>
        <p:spPr>
          <a:xfrm>
            <a:off x="241053" y="855345"/>
            <a:ext cx="10992976" cy="5340180"/>
          </a:xfrm>
          <a:prstGeom prst="rect">
            <a:avLst/>
          </a:prstGeom>
          <a:noFill/>
        </p:spPr>
        <p:txBody>
          <a:bodyPr wrap="square" lIns="91440" tIns="45720" rIns="91440" bIns="45720" anchor="t">
            <a:spAutoFit/>
          </a:bodyPr>
          <a:lstStyle/>
          <a:p>
            <a:pPr marL="457200" marR="0" lvl="1" indent="0" algn="just" defTabSz="914400" rtl="0" eaLnBrk="1" fontAlgn="auto" latinLnBrk="0" hangingPunct="1">
              <a:lnSpc>
                <a:spcPct val="200000"/>
              </a:lnSpc>
              <a:spcBef>
                <a:spcPts val="300"/>
              </a:spcBef>
              <a:spcAft>
                <a:spcPts val="0"/>
              </a:spcAft>
              <a:buClrTx/>
              <a:buSzTx/>
              <a:buFontTx/>
              <a:buNone/>
              <a:tabLst/>
              <a:defRPr/>
            </a:pPr>
            <a:endParaRPr kumimoji="0" lang="fr-FR" sz="1800" b="0" i="0" u="none" strike="noStrike" kern="1200" cap="none" spc="0" normalizeH="0" baseline="0" noProof="0" dirty="0">
              <a:ln>
                <a:noFill/>
              </a:ln>
              <a:solidFill>
                <a:srgbClr val="000000"/>
              </a:solidFill>
              <a:effectLst/>
              <a:uLnTx/>
              <a:uFillTx/>
              <a:latin typeface="Calibri Light" panose="020F0302020204030204"/>
              <a:ea typeface="+mn-ea"/>
              <a:cs typeface="Calibri Light"/>
            </a:endParaRPr>
          </a:p>
          <a:p>
            <a:pPr marL="457200" marR="0" lvl="1" indent="0" algn="just" defTabSz="914400" rtl="0" eaLnBrk="1" fontAlgn="auto" latinLnBrk="0" hangingPunct="1">
              <a:lnSpc>
                <a:spcPct val="200000"/>
              </a:lnSpc>
              <a:spcBef>
                <a:spcPts val="300"/>
              </a:spcBef>
              <a:spcAft>
                <a:spcPts val="0"/>
              </a:spcAft>
              <a:buClrTx/>
              <a:buSzTx/>
              <a:buFontTx/>
              <a:buNone/>
              <a:tabLst/>
              <a:defRPr/>
            </a:pPr>
            <a:endParaRPr kumimoji="0" lang="fr-FR" sz="1800" b="0" i="0" u="none" strike="noStrike" kern="1200" cap="none" spc="0" normalizeH="0" baseline="0" noProof="0" dirty="0">
              <a:ln>
                <a:noFill/>
              </a:ln>
              <a:solidFill>
                <a:srgbClr val="000000"/>
              </a:solidFill>
              <a:effectLst/>
              <a:uLnTx/>
              <a:uFillTx/>
              <a:latin typeface="Calibri Light" panose="020F0302020204030204"/>
              <a:ea typeface="+mn-ea"/>
              <a:cs typeface="Calibri Light"/>
            </a:endParaRPr>
          </a:p>
          <a:p>
            <a:pPr marL="742950" marR="0" lvl="1" indent="-285750" algn="just" defTabSz="914400" rtl="0" eaLnBrk="1" fontAlgn="auto" latinLnBrk="0" hangingPunct="1">
              <a:lnSpc>
                <a:spcPct val="200000"/>
              </a:lnSpc>
              <a:spcBef>
                <a:spcPts val="300"/>
              </a:spcBef>
              <a:spcAft>
                <a:spcPts val="0"/>
              </a:spcAft>
              <a:buClrTx/>
              <a:buSzTx/>
              <a:buFont typeface="Courier New" panose="02070309020205020404" pitchFamily="49" charset="0"/>
              <a:buChar char="o"/>
              <a:tabLst/>
              <a:defRPr/>
            </a:pPr>
            <a:r>
              <a:rPr kumimoji="0" lang="fr-FR" sz="1600" b="0" i="0" u="none" strike="noStrike" kern="1200" cap="none" spc="0" normalizeH="0" baseline="0" noProof="0" dirty="0">
                <a:ln>
                  <a:noFill/>
                </a:ln>
                <a:solidFill>
                  <a:srgbClr val="000000"/>
                </a:solidFill>
                <a:effectLst/>
                <a:uLnTx/>
                <a:uFillTx/>
                <a:latin typeface="Calibri Light" panose="020F0302020204030204"/>
                <a:ea typeface="+mn-ea"/>
                <a:cs typeface="Calibri Light"/>
              </a:rPr>
              <a:t>Accessible à </a:t>
            </a:r>
            <a:r>
              <a:rPr kumimoji="0" lang="fr-FR" sz="1600" b="1" i="0" u="sng" strike="noStrike" kern="1200" cap="none" spc="0" normalizeH="0" baseline="0" noProof="0" dirty="0">
                <a:ln>
                  <a:noFill/>
                </a:ln>
                <a:solidFill>
                  <a:srgbClr val="000000"/>
                </a:solidFill>
                <a:effectLst/>
                <a:uLnTx/>
                <a:uFillTx/>
                <a:latin typeface="Calibri Light" panose="020F0302020204030204"/>
                <a:ea typeface="+mn-ea"/>
                <a:cs typeface="Calibri Light"/>
              </a:rPr>
              <a:t>tous les professionnels du secteur sanitaire, social et médico-social, en ville, à l’hôpital et en ESMS</a:t>
            </a:r>
          </a:p>
          <a:p>
            <a:pPr marL="742950" marR="0" lvl="1" indent="-285750" algn="just" defTabSz="914400" rtl="0" eaLnBrk="1" fontAlgn="auto" latinLnBrk="0" hangingPunct="1">
              <a:lnSpc>
                <a:spcPct val="200000"/>
              </a:lnSpc>
              <a:spcBef>
                <a:spcPts val="300"/>
              </a:spcBef>
              <a:spcAft>
                <a:spcPts val="0"/>
              </a:spcAft>
              <a:buClrTx/>
              <a:buSzTx/>
              <a:buFont typeface="Courier New" panose="02070309020205020404" pitchFamily="49" charset="0"/>
              <a:buChar char="o"/>
              <a:tabLst/>
              <a:defRPr/>
            </a:pPr>
            <a:r>
              <a:rPr kumimoji="0" lang="fr-FR" sz="1600" b="0" i="0" u="none" strike="noStrike" kern="1200" cap="none" spc="0" normalizeH="0" baseline="0" noProof="0" dirty="0">
                <a:ln>
                  <a:noFill/>
                </a:ln>
                <a:solidFill>
                  <a:srgbClr val="000000"/>
                </a:solidFill>
                <a:effectLst/>
                <a:uLnTx/>
                <a:uFillTx/>
                <a:latin typeface="Calibri Light" panose="020F0302020204030204"/>
                <a:ea typeface="+mn-ea"/>
                <a:cs typeface="Calibri Light"/>
              </a:rPr>
              <a:t>Permet </a:t>
            </a:r>
            <a:r>
              <a:rPr kumimoji="0" lang="fr-FR" sz="1600" b="1" i="0" u="none" strike="noStrike" kern="1200" cap="none" spc="0" normalizeH="0" baseline="0" noProof="0" dirty="0">
                <a:ln>
                  <a:noFill/>
                </a:ln>
                <a:solidFill>
                  <a:srgbClr val="009999"/>
                </a:solidFill>
                <a:effectLst/>
                <a:uLnTx/>
                <a:uFillTx/>
                <a:latin typeface="Calibri Light" panose="020F0302020204030204"/>
                <a:ea typeface="+mn-ea"/>
                <a:cs typeface="Calibri Light"/>
              </a:rPr>
              <a:t>d’échanger des données sensibles </a:t>
            </a:r>
            <a:r>
              <a:rPr kumimoji="0" lang="fr-FR" sz="1600" b="0" i="0" u="none" strike="noStrike" kern="1200" cap="none" spc="0" normalizeH="0" baseline="0" noProof="0" dirty="0">
                <a:ln>
                  <a:noFill/>
                </a:ln>
                <a:solidFill>
                  <a:srgbClr val="000000"/>
                </a:solidFill>
                <a:effectLst/>
                <a:uLnTx/>
                <a:uFillTx/>
                <a:latin typeface="Calibri Light" panose="020F0302020204030204"/>
                <a:ea typeface="+mn-ea"/>
                <a:cs typeface="Calibri Light"/>
              </a:rPr>
              <a:t>rapidement et en toute sécurité, avec les professionnels et structures intervenant dans la prise en charge et disposant également d’une adresse sécurisée, conformément au cadre légal.</a:t>
            </a:r>
          </a:p>
          <a:p>
            <a:pPr marL="742950" marR="0" lvl="1" indent="-285750" algn="just" defTabSz="914400" rtl="0" eaLnBrk="1" fontAlgn="auto" latinLnBrk="0" hangingPunct="1">
              <a:lnSpc>
                <a:spcPct val="200000"/>
              </a:lnSpc>
              <a:spcBef>
                <a:spcPts val="300"/>
              </a:spcBef>
              <a:spcAft>
                <a:spcPts val="0"/>
              </a:spcAft>
              <a:buClrTx/>
              <a:buSzTx/>
              <a:buFont typeface="Courier New" panose="02070309020205020404" pitchFamily="49" charset="0"/>
              <a:buChar char="o"/>
              <a:tabLst/>
              <a:defRPr/>
            </a:pPr>
            <a:r>
              <a:rPr kumimoji="0" lang="fr-FR" sz="1600" b="0" i="0" u="none" strike="noStrike" kern="1200" cap="none" spc="0" normalizeH="0" baseline="0" noProof="0" dirty="0">
                <a:ln>
                  <a:noFill/>
                </a:ln>
                <a:solidFill>
                  <a:srgbClr val="000000"/>
                </a:solidFill>
                <a:effectLst/>
                <a:uLnTx/>
                <a:uFillTx/>
                <a:latin typeface="Calibri Light" panose="020F0302020204030204"/>
                <a:ea typeface="+mn-ea"/>
                <a:cs typeface="Calibri Light"/>
              </a:rPr>
              <a:t>Création </a:t>
            </a:r>
            <a:r>
              <a:rPr kumimoji="0" lang="fr-FR" sz="1600" b="1" i="0" u="none" strike="noStrike" kern="1200" cap="none" spc="0" normalizeH="0" baseline="0" noProof="0" dirty="0">
                <a:ln>
                  <a:noFill/>
                </a:ln>
                <a:solidFill>
                  <a:srgbClr val="009999"/>
                </a:solidFill>
                <a:effectLst/>
                <a:uLnTx/>
                <a:uFillTx/>
                <a:latin typeface="Calibri Light" panose="020F0302020204030204"/>
                <a:ea typeface="+mn-ea"/>
                <a:cs typeface="Calibri Light"/>
              </a:rPr>
              <a:t>d’adresses MSSanté </a:t>
            </a:r>
            <a:r>
              <a:rPr kumimoji="0" lang="fr-FR" sz="1600" b="0" i="0" u="none" strike="noStrike" kern="1200" cap="none" spc="0" normalizeH="0" baseline="0" noProof="0" dirty="0">
                <a:ln>
                  <a:noFill/>
                </a:ln>
                <a:solidFill>
                  <a:srgbClr val="000000"/>
                </a:solidFill>
                <a:effectLst/>
                <a:uLnTx/>
                <a:uFillTx/>
                <a:latin typeface="Calibri Light" panose="020F0302020204030204"/>
                <a:ea typeface="+mn-ea"/>
                <a:cs typeface="Calibri Light"/>
              </a:rPr>
              <a:t>nominatives et / ou de services (équipe, structure) publiées dans l’annuaire national</a:t>
            </a:r>
          </a:p>
          <a:p>
            <a:pPr marL="742950" marR="0" lvl="1" indent="-285750" algn="just" defTabSz="914400" rtl="0" eaLnBrk="1" fontAlgn="auto" latinLnBrk="0" hangingPunct="1">
              <a:lnSpc>
                <a:spcPct val="200000"/>
              </a:lnSpc>
              <a:spcBef>
                <a:spcPts val="300"/>
              </a:spcBef>
              <a:spcAft>
                <a:spcPts val="0"/>
              </a:spcAft>
              <a:buClrTx/>
              <a:buSzTx/>
              <a:buFont typeface="Courier New" panose="02070309020205020404" pitchFamily="49" charset="0"/>
              <a:buChar char="o"/>
              <a:tabLst/>
              <a:defRPr/>
            </a:pPr>
            <a:r>
              <a:rPr kumimoji="0" lang="fr-FR" sz="1600" b="0" i="0" u="none" strike="noStrike" kern="1200" cap="none" spc="0" normalizeH="0" baseline="0" noProof="0" dirty="0">
                <a:ln>
                  <a:noFill/>
                </a:ln>
                <a:solidFill>
                  <a:srgbClr val="000000"/>
                </a:solidFill>
                <a:effectLst/>
                <a:uLnTx/>
                <a:uFillTx/>
                <a:latin typeface="Calibri Light" panose="020F0302020204030204"/>
                <a:ea typeface="+mn-ea"/>
                <a:cs typeface="Calibri Light"/>
              </a:rPr>
              <a:t>Système de </a:t>
            </a:r>
            <a:r>
              <a:rPr kumimoji="0" lang="fr-FR" sz="1600" b="1" i="0" u="none" strike="noStrike" kern="1200" cap="none" spc="0" normalizeH="0" baseline="0" noProof="0" dirty="0">
                <a:ln>
                  <a:noFill/>
                </a:ln>
                <a:solidFill>
                  <a:srgbClr val="009999"/>
                </a:solidFill>
                <a:effectLst/>
                <a:uLnTx/>
                <a:uFillTx/>
                <a:latin typeface="Calibri Light" panose="020F0302020204030204"/>
                <a:ea typeface="+mn-ea"/>
                <a:cs typeface="Calibri Light"/>
              </a:rPr>
              <a:t>délégation </a:t>
            </a:r>
          </a:p>
          <a:p>
            <a:pPr marL="742950" marR="0" lvl="1" indent="-285750" algn="just" defTabSz="914400" rtl="0" eaLnBrk="1" fontAlgn="auto" latinLnBrk="0" hangingPunct="1">
              <a:lnSpc>
                <a:spcPct val="200000"/>
              </a:lnSpc>
              <a:spcBef>
                <a:spcPts val="300"/>
              </a:spcBef>
              <a:spcAft>
                <a:spcPts val="0"/>
              </a:spcAft>
              <a:buClrTx/>
              <a:buSzTx/>
              <a:buFont typeface="Courier New" panose="02070309020205020404" pitchFamily="49" charset="0"/>
              <a:buChar char="o"/>
              <a:tabLst/>
              <a:defRPr/>
            </a:pPr>
            <a:r>
              <a:rPr kumimoji="0" lang="fr-FR" sz="1600" b="0" i="0" u="none" strike="noStrike" kern="1200" cap="none" spc="0" normalizeH="0" baseline="0" noProof="0" dirty="0">
                <a:ln>
                  <a:noFill/>
                </a:ln>
                <a:solidFill>
                  <a:srgbClr val="000000"/>
                </a:solidFill>
                <a:effectLst/>
                <a:uLnTx/>
                <a:uFillTx/>
                <a:latin typeface="Calibri Light" panose="020F0302020204030204"/>
                <a:ea typeface="+mn-ea"/>
                <a:cs typeface="Calibri Light"/>
              </a:rPr>
              <a:t>Outil de </a:t>
            </a:r>
            <a:r>
              <a:rPr kumimoji="0" lang="fr-FR" sz="1600" b="1" i="0" u="none" strike="noStrike" kern="1200" cap="none" spc="0" normalizeH="0" baseline="0" noProof="0" dirty="0">
                <a:ln>
                  <a:noFill/>
                </a:ln>
                <a:solidFill>
                  <a:srgbClr val="009999"/>
                </a:solidFill>
                <a:effectLst/>
                <a:uLnTx/>
                <a:uFillTx/>
                <a:latin typeface="Calibri Light" panose="020F0302020204030204"/>
                <a:ea typeface="+mn-ea"/>
                <a:cs typeface="Calibri Light"/>
              </a:rPr>
              <a:t>télémédecine</a:t>
            </a:r>
            <a:r>
              <a:rPr kumimoji="0" lang="fr-FR" sz="1600" b="1" i="0" u="none" strike="noStrike" kern="1200" cap="none" spc="0" normalizeH="0" baseline="0" noProof="0" dirty="0">
                <a:ln>
                  <a:noFill/>
                </a:ln>
                <a:solidFill>
                  <a:srgbClr val="000000"/>
                </a:solidFill>
                <a:effectLst/>
                <a:uLnTx/>
                <a:uFillTx/>
                <a:latin typeface="Calibri Light" panose="020F0302020204030204"/>
                <a:ea typeface="+mn-ea"/>
                <a:cs typeface="Calibri Light"/>
              </a:rPr>
              <a:t> </a:t>
            </a:r>
            <a:r>
              <a:rPr kumimoji="0" lang="fr-FR" sz="1600" b="0" i="0" u="none" strike="noStrike" kern="1200" cap="none" spc="0" normalizeH="0" baseline="0" noProof="0" dirty="0">
                <a:ln>
                  <a:noFill/>
                </a:ln>
                <a:solidFill>
                  <a:srgbClr val="000000"/>
                </a:solidFill>
                <a:effectLst/>
                <a:uLnTx/>
                <a:uFillTx/>
                <a:latin typeface="Calibri Light" panose="020F0302020204030204"/>
                <a:ea typeface="+mn-ea"/>
                <a:cs typeface="Calibri Light"/>
              </a:rPr>
              <a:t>(accès au service de téléconsultation et à un annuaire régional des experts)</a:t>
            </a:r>
          </a:p>
          <a:p>
            <a:pPr marL="742950" marR="0" lvl="1" indent="-285750" algn="just" defTabSz="914400" rtl="0" eaLnBrk="1" fontAlgn="auto" latinLnBrk="0" hangingPunct="1">
              <a:lnSpc>
                <a:spcPct val="200000"/>
              </a:lnSpc>
              <a:spcBef>
                <a:spcPts val="300"/>
              </a:spcBef>
              <a:spcAft>
                <a:spcPts val="0"/>
              </a:spcAft>
              <a:buClrTx/>
              <a:buSzTx/>
              <a:buFont typeface="Courier New" panose="02070309020205020404" pitchFamily="49" charset="0"/>
              <a:buChar char="o"/>
              <a:tabLst/>
              <a:defRPr/>
            </a:pPr>
            <a:r>
              <a:rPr kumimoji="0" lang="fr-FR" sz="1600" b="0" i="0" u="none" strike="noStrike" kern="1200" cap="none" spc="0" normalizeH="0" baseline="0" noProof="0" dirty="0">
                <a:ln>
                  <a:noFill/>
                </a:ln>
                <a:solidFill>
                  <a:srgbClr val="000000"/>
                </a:solidFill>
                <a:effectLst/>
                <a:uLnTx/>
                <a:uFillTx/>
                <a:latin typeface="Calibri Light" panose="020F0302020204030204"/>
                <a:ea typeface="+mn-ea"/>
                <a:cs typeface="Calibri Light"/>
              </a:rPr>
              <a:t>Accessible en mobilité, bureau, web  </a:t>
            </a:r>
          </a:p>
          <a:p>
            <a:pPr marL="457200" marR="0" lvl="1" indent="0" algn="just" defTabSz="914400" rtl="0" eaLnBrk="1" fontAlgn="auto" latinLnBrk="0" hangingPunct="1">
              <a:lnSpc>
                <a:spcPct val="200000"/>
              </a:lnSpc>
              <a:spcBef>
                <a:spcPts val="300"/>
              </a:spcBef>
              <a:spcAft>
                <a:spcPts val="0"/>
              </a:spcAft>
              <a:buClrTx/>
              <a:buSzTx/>
              <a:buFontTx/>
              <a:buNone/>
              <a:tabLst/>
              <a:defRPr/>
            </a:pPr>
            <a:r>
              <a:rPr kumimoji="0" lang="fr-FR" sz="1600" b="0" i="0" u="none" strike="noStrike" kern="1200" cap="none" spc="0" normalizeH="0" baseline="0" noProof="0" dirty="0">
                <a:ln>
                  <a:noFill/>
                </a:ln>
                <a:solidFill>
                  <a:srgbClr val="000000"/>
                </a:solidFill>
                <a:effectLst/>
                <a:uLnTx/>
                <a:uFillTx/>
                <a:latin typeface="Calibri Light" panose="020F0302020204030204"/>
                <a:ea typeface="+mn-ea"/>
                <a:cs typeface="Calibri Light"/>
              </a:rPr>
              <a:t> </a:t>
            </a:r>
            <a:endParaRPr kumimoji="0" lang="fr-FR" sz="1800" b="0" i="0" u="none" strike="noStrike" kern="1200" cap="none" spc="0" normalizeH="0" baseline="0" noProof="0" dirty="0">
              <a:ln>
                <a:noFill/>
              </a:ln>
              <a:solidFill>
                <a:srgbClr val="000000"/>
              </a:solidFill>
              <a:effectLst/>
              <a:uLnTx/>
              <a:uFillTx/>
              <a:latin typeface="Calibri Light" panose="020F0302020204030204"/>
              <a:ea typeface="+mn-ea"/>
              <a:cs typeface="Calibri Light"/>
            </a:endParaRPr>
          </a:p>
        </p:txBody>
      </p:sp>
      <p:grpSp>
        <p:nvGrpSpPr>
          <p:cNvPr id="6" name="Groupe 5">
            <a:extLst>
              <a:ext uri="{FF2B5EF4-FFF2-40B4-BE49-F238E27FC236}">
                <a16:creationId xmlns:a16="http://schemas.microsoft.com/office/drawing/2014/main" id="{7675CF95-F7FC-3538-8071-FFA2F9556A29}"/>
              </a:ext>
            </a:extLst>
          </p:cNvPr>
          <p:cNvGrpSpPr/>
          <p:nvPr/>
        </p:nvGrpSpPr>
        <p:grpSpPr>
          <a:xfrm>
            <a:off x="10534389" y="5586668"/>
            <a:ext cx="1321866" cy="1103577"/>
            <a:chOff x="5732173" y="3414425"/>
            <a:chExt cx="1614271" cy="1418492"/>
          </a:xfrm>
        </p:grpSpPr>
        <p:pic>
          <p:nvPicPr>
            <p:cNvPr id="7" name="Picture 13">
              <a:extLst>
                <a:ext uri="{FF2B5EF4-FFF2-40B4-BE49-F238E27FC236}">
                  <a16:creationId xmlns:a16="http://schemas.microsoft.com/office/drawing/2014/main" id="{4D0D7BEB-6688-2941-AD72-3C4E6D4D65BB}"/>
                </a:ext>
              </a:extLst>
            </p:cNvPr>
            <p:cNvPicPr>
              <a:picLocks noChangeAspect="1" noChangeArrowheads="1"/>
            </p:cNvPicPr>
            <p:nvPr/>
          </p:nvPicPr>
          <p:blipFill rotWithShape="1">
            <a:blip r:embed="rId4" cstate="email">
              <a:duotone>
                <a:srgbClr val="8064A2">
                  <a:shade val="45000"/>
                  <a:satMod val="135000"/>
                </a:srgbClr>
                <a:prstClr val="white"/>
              </a:duotone>
              <a:extLst>
                <a:ext uri="{28A0092B-C50C-407E-A947-70E740481C1C}">
                  <a14:useLocalDpi xmlns:a14="http://schemas.microsoft.com/office/drawing/2010/main"/>
                </a:ext>
              </a:extLst>
            </a:blip>
            <a:srcRect t="6122" b="6006"/>
            <a:stretch/>
          </p:blipFill>
          <p:spPr bwMode="auto">
            <a:xfrm>
              <a:off x="5732173" y="3414425"/>
              <a:ext cx="1614271" cy="14184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Image 7">
              <a:extLst>
                <a:ext uri="{FF2B5EF4-FFF2-40B4-BE49-F238E27FC236}">
                  <a16:creationId xmlns:a16="http://schemas.microsoft.com/office/drawing/2014/main" id="{D87E91CE-E443-9D74-ED2F-CD4E3B316976}"/>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890198" y="3686314"/>
              <a:ext cx="365075" cy="664143"/>
            </a:xfrm>
            <a:prstGeom prst="rect">
              <a:avLst/>
            </a:prstGeom>
          </p:spPr>
        </p:pic>
      </p:grpSp>
      <p:pic>
        <p:nvPicPr>
          <p:cNvPr id="9" name="Image 8">
            <a:extLst>
              <a:ext uri="{FF2B5EF4-FFF2-40B4-BE49-F238E27FC236}">
                <a16:creationId xmlns:a16="http://schemas.microsoft.com/office/drawing/2014/main" id="{A4BB76E2-9E61-EF35-0FFA-A8E075E39217}"/>
              </a:ext>
            </a:extLst>
          </p:cNvPr>
          <p:cNvPicPr>
            <a:picLocks noChangeAspect="1"/>
          </p:cNvPicPr>
          <p:nvPr/>
        </p:nvPicPr>
        <p:blipFill>
          <a:blip r:embed="rId6"/>
          <a:stretch>
            <a:fillRect/>
          </a:stretch>
        </p:blipFill>
        <p:spPr>
          <a:xfrm>
            <a:off x="11234029" y="2932317"/>
            <a:ext cx="796191" cy="828911"/>
          </a:xfrm>
          <a:prstGeom prst="rect">
            <a:avLst/>
          </a:prstGeom>
        </p:spPr>
      </p:pic>
      <p:sp>
        <p:nvSpPr>
          <p:cNvPr id="4" name="ZoneTexte 3">
            <a:extLst>
              <a:ext uri="{FF2B5EF4-FFF2-40B4-BE49-F238E27FC236}">
                <a16:creationId xmlns:a16="http://schemas.microsoft.com/office/drawing/2014/main" id="{291CA4F6-DDF9-ACA9-E29E-B49A1FAEB073}"/>
              </a:ext>
            </a:extLst>
          </p:cNvPr>
          <p:cNvSpPr txBox="1"/>
          <p:nvPr/>
        </p:nvSpPr>
        <p:spPr>
          <a:xfrm>
            <a:off x="729878" y="1183515"/>
            <a:ext cx="10465444" cy="510404"/>
          </a:xfrm>
          <a:prstGeom prst="rect">
            <a:avLst/>
          </a:prstGeom>
          <a:solidFill>
            <a:srgbClr val="85BE55"/>
          </a:solidFill>
        </p:spPr>
        <p:txBody>
          <a:bodyPr wrap="square" anchor="ctr">
            <a:noAutofit/>
          </a:bodyPr>
          <a:lstStyle/>
          <a:p>
            <a:pPr marL="452438" marR="0" lvl="0" indent="0" algn="l" defTabSz="9144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Messagerie sécurisée de santé régionale raccordée à l’espace de confiance MSSanté</a:t>
            </a:r>
          </a:p>
        </p:txBody>
      </p:sp>
    </p:spTree>
    <p:extLst>
      <p:ext uri="{BB962C8B-B14F-4D97-AF65-F5344CB8AC3E}">
        <p14:creationId xmlns:p14="http://schemas.microsoft.com/office/powerpoint/2010/main" val="3638164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0F04D-C1C9-C501-76EB-8F63EC52A24D}"/>
            </a:ext>
          </a:extLst>
        </p:cNvPr>
        <p:cNvGrpSpPr/>
        <p:nvPr/>
      </p:nvGrpSpPr>
      <p:grpSpPr>
        <a:xfrm>
          <a:off x="0" y="0"/>
          <a:ext cx="0" cy="0"/>
          <a:chOff x="0" y="0"/>
          <a:chExt cx="0" cy="0"/>
        </a:xfrm>
      </p:grpSpPr>
      <p:pic>
        <p:nvPicPr>
          <p:cNvPr id="5" name="Image 4">
            <a:extLst>
              <a:ext uri="{FF2B5EF4-FFF2-40B4-BE49-F238E27FC236}">
                <a16:creationId xmlns:a16="http://schemas.microsoft.com/office/drawing/2014/main" id="{38835C5F-FDCE-6302-3F28-F434B80E62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53013" y="184757"/>
            <a:ext cx="3103242" cy="670127"/>
          </a:xfrm>
          <a:prstGeom prst="rect">
            <a:avLst/>
          </a:prstGeom>
        </p:spPr>
      </p:pic>
      <p:sp>
        <p:nvSpPr>
          <p:cNvPr id="20" name="ZoneTexte 19">
            <a:extLst>
              <a:ext uri="{FF2B5EF4-FFF2-40B4-BE49-F238E27FC236}">
                <a16:creationId xmlns:a16="http://schemas.microsoft.com/office/drawing/2014/main" id="{F764A6C1-A5A0-2F90-8560-D78F65EA87B7}"/>
              </a:ext>
            </a:extLst>
          </p:cNvPr>
          <p:cNvSpPr txBox="1"/>
          <p:nvPr/>
        </p:nvSpPr>
        <p:spPr>
          <a:xfrm>
            <a:off x="731520" y="519085"/>
            <a:ext cx="10597201" cy="3169457"/>
          </a:xfrm>
          <a:prstGeom prst="rect">
            <a:avLst/>
          </a:prstGeom>
          <a:noFill/>
        </p:spPr>
        <p:txBody>
          <a:bodyPr wrap="square" lIns="91440" tIns="45720" rIns="91440" bIns="45720" anchor="t">
            <a:spAutoFit/>
          </a:bodyPr>
          <a:lstStyle/>
          <a:p>
            <a:pPr marL="457200" marR="0" lvl="1" indent="0" algn="just" defTabSz="914400" rtl="0" eaLnBrk="1" fontAlgn="auto" latinLnBrk="0" hangingPunct="1">
              <a:lnSpc>
                <a:spcPct val="200000"/>
              </a:lnSpc>
              <a:spcBef>
                <a:spcPts val="300"/>
              </a:spcBef>
              <a:spcAft>
                <a:spcPts val="0"/>
              </a:spcAft>
              <a:buClrTx/>
              <a:buSzTx/>
              <a:buFontTx/>
              <a:buNone/>
              <a:tabLst/>
              <a:defRPr/>
            </a:pPr>
            <a:endParaRPr kumimoji="0" lang="fr-FR" sz="1800" b="0" i="0" u="none" strike="noStrike" kern="1200" cap="none" spc="0" normalizeH="0" baseline="0" noProof="0" dirty="0">
              <a:ln>
                <a:noFill/>
              </a:ln>
              <a:solidFill>
                <a:srgbClr val="000000"/>
              </a:solidFill>
              <a:effectLst/>
              <a:uLnTx/>
              <a:uFillTx/>
              <a:latin typeface="Calibri Light" panose="020F0302020204030204"/>
              <a:ea typeface="+mn-ea"/>
              <a:cs typeface="Calibri Light"/>
            </a:endParaRPr>
          </a:p>
          <a:p>
            <a:pPr marL="457200" marR="0" lvl="1" indent="0" algn="just" defTabSz="914400" rtl="0" eaLnBrk="1" fontAlgn="auto" latinLnBrk="0" hangingPunct="1">
              <a:lnSpc>
                <a:spcPct val="200000"/>
              </a:lnSpc>
              <a:spcBef>
                <a:spcPts val="300"/>
              </a:spcBef>
              <a:spcAft>
                <a:spcPts val="0"/>
              </a:spcAft>
              <a:buClrTx/>
              <a:buSzTx/>
              <a:buFontTx/>
              <a:buNone/>
              <a:tabLst/>
              <a:defRPr/>
            </a:pPr>
            <a:endParaRPr kumimoji="0" lang="fr-FR" sz="1800" b="0" i="0" u="none" strike="noStrike" kern="1200" cap="none" spc="0" normalizeH="0" baseline="0" noProof="0" dirty="0">
              <a:ln>
                <a:noFill/>
              </a:ln>
              <a:solidFill>
                <a:srgbClr val="000000"/>
              </a:solidFill>
              <a:effectLst/>
              <a:uLnTx/>
              <a:uFillTx/>
              <a:latin typeface="Calibri Light" panose="020F0302020204030204"/>
              <a:ea typeface="+mn-ea"/>
              <a:cs typeface="Calibri Light"/>
            </a:endParaRPr>
          </a:p>
          <a:p>
            <a:pPr marL="457200" marR="0" lvl="1" indent="0" algn="just" defTabSz="914400" rtl="0" eaLnBrk="1" fontAlgn="auto" latinLnBrk="0" hangingPunct="1">
              <a:lnSpc>
                <a:spcPct val="200000"/>
              </a:lnSpc>
              <a:spcBef>
                <a:spcPts val="30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alibri Light" panose="020F0302020204030204"/>
                <a:ea typeface="+mn-ea"/>
                <a:cs typeface="Calibri Light"/>
              </a:rPr>
              <a:t>MonSisra vous permet de disposer de boites aux lettres nominatives ou partagées ainsi que des boites aux lettres destinées aux envois automatiques. </a:t>
            </a:r>
          </a:p>
          <a:p>
            <a:pPr marL="457200" marR="0" lvl="1" indent="0" algn="l" defTabSz="914400" rtl="0" eaLnBrk="1" fontAlgn="auto" latinLnBrk="0" hangingPunct="1">
              <a:lnSpc>
                <a:spcPct val="150000"/>
              </a:lnSpc>
              <a:spcBef>
                <a:spcPts val="300"/>
              </a:spcBef>
              <a:spcAft>
                <a:spcPts val="0"/>
              </a:spcAft>
              <a:buClrTx/>
              <a:buSzTx/>
              <a:buFontTx/>
              <a:buNone/>
              <a:tabLst/>
              <a:defRPr/>
            </a:pPr>
            <a:endParaRPr kumimoji="0" lang="fr-FR" sz="1000" b="0" i="0" u="none" strike="noStrike" kern="1200" cap="none" spc="0" normalizeH="0" baseline="0" noProof="0" dirty="0">
              <a:ln>
                <a:noFill/>
              </a:ln>
              <a:solidFill>
                <a:srgbClr val="000000"/>
              </a:solidFill>
              <a:effectLst/>
              <a:uLnTx/>
              <a:uFillTx/>
              <a:latin typeface="Calibri Light" panose="020F0302020204030204"/>
              <a:ea typeface="+mn-ea"/>
              <a:cs typeface="Calibri Light"/>
            </a:endParaRPr>
          </a:p>
          <a:p>
            <a:pPr marL="742950" marR="0" lvl="1" indent="-285750" algn="just" defTabSz="914400" rtl="0" eaLnBrk="1" fontAlgn="auto" latinLnBrk="0" hangingPunct="1">
              <a:lnSpc>
                <a:spcPct val="200000"/>
              </a:lnSpc>
              <a:spcBef>
                <a:spcPts val="300"/>
              </a:spcBef>
              <a:spcAft>
                <a:spcPts val="0"/>
              </a:spcAft>
              <a:buClrTx/>
              <a:buSzTx/>
              <a:buFont typeface="Courier New" panose="02070309020205020404" pitchFamily="49" charset="0"/>
              <a:buChar char="o"/>
              <a:tabLst/>
              <a:defRPr/>
            </a:pPr>
            <a:endParaRPr kumimoji="0" lang="fr-FR" sz="1800" b="0" i="0" u="none" strike="noStrike" kern="1200" cap="none" spc="0" normalizeH="0" baseline="0" noProof="0" dirty="0">
              <a:ln>
                <a:noFill/>
              </a:ln>
              <a:solidFill>
                <a:srgbClr val="000000"/>
              </a:solidFill>
              <a:effectLst/>
              <a:uLnTx/>
              <a:uFillTx/>
              <a:latin typeface="Calibri Light" panose="020F0302020204030204"/>
              <a:ea typeface="+mn-ea"/>
              <a:cs typeface="Calibri Light"/>
            </a:endParaRPr>
          </a:p>
        </p:txBody>
      </p:sp>
      <p:sp>
        <p:nvSpPr>
          <p:cNvPr id="4" name="ZoneTexte 3">
            <a:extLst>
              <a:ext uri="{FF2B5EF4-FFF2-40B4-BE49-F238E27FC236}">
                <a16:creationId xmlns:a16="http://schemas.microsoft.com/office/drawing/2014/main" id="{4285E770-7A53-115C-5F26-A9F08F18F116}"/>
              </a:ext>
            </a:extLst>
          </p:cNvPr>
          <p:cNvSpPr txBox="1"/>
          <p:nvPr/>
        </p:nvSpPr>
        <p:spPr>
          <a:xfrm>
            <a:off x="1097279" y="1193548"/>
            <a:ext cx="10231442" cy="510404"/>
          </a:xfrm>
          <a:prstGeom prst="rect">
            <a:avLst/>
          </a:prstGeom>
          <a:solidFill>
            <a:srgbClr val="85BE55"/>
          </a:solidFill>
        </p:spPr>
        <p:txBody>
          <a:bodyPr wrap="square" anchor="ctr">
            <a:noAutofit/>
          </a:bodyPr>
          <a:lstStyle/>
          <a:p>
            <a:pPr marL="452438" marR="0" lvl="0" indent="0" algn="l" defTabSz="9144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Des boîtes aux lettres sécurisées pour tous les usages</a:t>
            </a:r>
          </a:p>
        </p:txBody>
      </p:sp>
      <p:pic>
        <p:nvPicPr>
          <p:cNvPr id="3" name="Image 2">
            <a:extLst>
              <a:ext uri="{FF2B5EF4-FFF2-40B4-BE49-F238E27FC236}">
                <a16:creationId xmlns:a16="http://schemas.microsoft.com/office/drawing/2014/main" id="{878128DD-69E9-9A94-0FDE-C7ABAA948FEB}"/>
              </a:ext>
            </a:extLst>
          </p:cNvPr>
          <p:cNvPicPr>
            <a:picLocks noChangeAspect="1"/>
          </p:cNvPicPr>
          <p:nvPr/>
        </p:nvPicPr>
        <p:blipFill>
          <a:blip r:embed="rId4"/>
          <a:stretch>
            <a:fillRect/>
          </a:stretch>
        </p:blipFill>
        <p:spPr>
          <a:xfrm>
            <a:off x="1851767" y="3177692"/>
            <a:ext cx="9224013" cy="1958579"/>
          </a:xfrm>
          <a:prstGeom prst="rect">
            <a:avLst/>
          </a:prstGeom>
        </p:spPr>
      </p:pic>
      <p:pic>
        <p:nvPicPr>
          <p:cNvPr id="2" name="Image 1">
            <a:extLst>
              <a:ext uri="{FF2B5EF4-FFF2-40B4-BE49-F238E27FC236}">
                <a16:creationId xmlns:a16="http://schemas.microsoft.com/office/drawing/2014/main" id="{F4C7EDFB-B76A-11A8-F10F-0B1D9F1DFB20}"/>
              </a:ext>
            </a:extLst>
          </p:cNvPr>
          <p:cNvPicPr>
            <a:picLocks noChangeAspect="1"/>
          </p:cNvPicPr>
          <p:nvPr/>
        </p:nvPicPr>
        <p:blipFill>
          <a:blip r:embed="rId5"/>
          <a:stretch>
            <a:fillRect/>
          </a:stretch>
        </p:blipFill>
        <p:spPr>
          <a:xfrm>
            <a:off x="155315" y="5762139"/>
            <a:ext cx="720156" cy="744990"/>
          </a:xfrm>
          <a:prstGeom prst="rect">
            <a:avLst/>
          </a:prstGeom>
        </p:spPr>
      </p:pic>
      <p:sp>
        <p:nvSpPr>
          <p:cNvPr id="13" name="ZoneTexte 12">
            <a:extLst>
              <a:ext uri="{FF2B5EF4-FFF2-40B4-BE49-F238E27FC236}">
                <a16:creationId xmlns:a16="http://schemas.microsoft.com/office/drawing/2014/main" id="{DF94E1EF-04E0-DCF4-0762-56BE94228854}"/>
              </a:ext>
            </a:extLst>
          </p:cNvPr>
          <p:cNvSpPr txBox="1"/>
          <p:nvPr/>
        </p:nvSpPr>
        <p:spPr>
          <a:xfrm>
            <a:off x="1097280" y="5596025"/>
            <a:ext cx="10231441" cy="1077218"/>
          </a:xfrm>
          <a:prstGeom prst="rect">
            <a:avLst/>
          </a:prstGeom>
          <a:solidFill>
            <a:srgbClr val="009999"/>
          </a:solidFill>
        </p:spPr>
        <p:txBody>
          <a:bodyPr wrap="square">
            <a:spAutoFit/>
          </a:bodyPr>
          <a:lstStyle/>
          <a:p>
            <a:pPr marL="0" marR="0" lvl="0" indent="0" algn="just" defTabSz="914400" rtl="0" eaLnBrk="1" fontAlgn="auto" latinLnBrk="0" hangingPunct="1">
              <a:lnSpc>
                <a:spcPct val="100000"/>
              </a:lnSpc>
              <a:spcBef>
                <a:spcPts val="300"/>
              </a:spcBef>
              <a:spcAft>
                <a:spcPts val="0"/>
              </a:spcAft>
              <a:buClrTx/>
              <a:buSzTx/>
              <a:buFontTx/>
              <a:buNone/>
              <a:tabLst/>
              <a:defRPr/>
            </a:pPr>
            <a:r>
              <a:rPr kumimoji="0" lang="fr-FR" sz="1600" b="0" i="0" u="none" strike="noStrike" kern="1200" cap="none" spc="0" normalizeH="0" baseline="0" noProof="0" dirty="0">
                <a:ln>
                  <a:noFill/>
                </a:ln>
                <a:solidFill>
                  <a:prstClr val="white"/>
                </a:solidFill>
                <a:effectLst/>
                <a:uLnTx/>
                <a:uFillTx/>
                <a:latin typeface="Calibri Light" panose="020F0302020204030204"/>
                <a:ea typeface="+mn-ea"/>
                <a:cs typeface="Calibri Light"/>
              </a:rPr>
              <a:t>La </a:t>
            </a:r>
            <a:r>
              <a:rPr kumimoji="0" lang="fr-FR" sz="1600" b="1" i="0" u="none" strike="noStrike" kern="1200" cap="none" spc="0" normalizeH="0" baseline="0" noProof="0" dirty="0">
                <a:ln>
                  <a:noFill/>
                </a:ln>
                <a:solidFill>
                  <a:prstClr val="white"/>
                </a:solidFill>
                <a:effectLst/>
                <a:uLnTx/>
                <a:uFillTx/>
                <a:latin typeface="Calibri Light" panose="020F0302020204030204"/>
                <a:ea typeface="+mn-ea"/>
                <a:cs typeface="Calibri Light"/>
              </a:rPr>
              <a:t>BAL organisationnelle (= compte de service) </a:t>
            </a:r>
            <a:r>
              <a:rPr kumimoji="0" lang="fr-FR" sz="1600" b="0" i="0" u="none" strike="noStrike" kern="1200" cap="none" spc="0" normalizeH="0" baseline="0" noProof="0" dirty="0">
                <a:ln>
                  <a:noFill/>
                </a:ln>
                <a:solidFill>
                  <a:prstClr val="white"/>
                </a:solidFill>
                <a:effectLst/>
                <a:uLnTx/>
                <a:uFillTx/>
                <a:latin typeface="Calibri Light" panose="020F0302020204030204"/>
                <a:ea typeface="+mn-ea"/>
                <a:cs typeface="Calibri Light"/>
              </a:rPr>
              <a:t>est dédiée à une organisation, un service, une structure dont l’accès est partagé par plusieurs intervenants identifiés et autorisés pour un </a:t>
            </a:r>
            <a:r>
              <a:rPr kumimoji="0" lang="fr-FR" sz="1600" b="1" i="0" u="none" strike="noStrike" kern="1200" cap="none" spc="0" normalizeH="0" baseline="0" noProof="0" dirty="0">
                <a:ln>
                  <a:noFill/>
                </a:ln>
                <a:solidFill>
                  <a:prstClr val="white"/>
                </a:solidFill>
                <a:effectLst/>
                <a:uLnTx/>
                <a:uFillTx/>
                <a:latin typeface="Calibri Light" panose="020F0302020204030204"/>
                <a:ea typeface="+mn-ea"/>
                <a:cs typeface="Calibri Light"/>
              </a:rPr>
              <a:t>besoin commun d'accès </a:t>
            </a:r>
            <a:r>
              <a:rPr kumimoji="0" lang="fr-FR" sz="1600" b="0" i="0" u="none" strike="noStrike" kern="1200" cap="none" spc="0" normalizeH="0" baseline="0" noProof="0" dirty="0">
                <a:ln>
                  <a:noFill/>
                </a:ln>
                <a:solidFill>
                  <a:prstClr val="white"/>
                </a:solidFill>
                <a:effectLst/>
                <a:uLnTx/>
                <a:uFillTx/>
                <a:latin typeface="Calibri Light" panose="020F0302020204030204"/>
                <a:ea typeface="+mn-ea"/>
                <a:cs typeface="Calibri Light"/>
              </a:rPr>
              <a:t>(équipe IDE EHPAD, SSIAD, secrétariat…). Elle permet d'assurer la continuité de service au sein d'une même structure et de garantir un accès partagé, une bonne diffusion et un bon partage des informations.</a:t>
            </a:r>
          </a:p>
        </p:txBody>
      </p:sp>
    </p:spTree>
    <p:extLst>
      <p:ext uri="{BB962C8B-B14F-4D97-AF65-F5344CB8AC3E}">
        <p14:creationId xmlns:p14="http://schemas.microsoft.com/office/powerpoint/2010/main" val="2726676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2B01C-B36C-EA98-3814-0DBDFB899B2D}"/>
            </a:ext>
          </a:extLst>
        </p:cNvPr>
        <p:cNvGrpSpPr/>
        <p:nvPr/>
      </p:nvGrpSpPr>
      <p:grpSpPr>
        <a:xfrm>
          <a:off x="0" y="0"/>
          <a:ext cx="0" cy="0"/>
          <a:chOff x="0" y="0"/>
          <a:chExt cx="0" cy="0"/>
        </a:xfrm>
      </p:grpSpPr>
      <p:pic>
        <p:nvPicPr>
          <p:cNvPr id="2" name="Image 1">
            <a:extLst>
              <a:ext uri="{FF2B5EF4-FFF2-40B4-BE49-F238E27FC236}">
                <a16:creationId xmlns:a16="http://schemas.microsoft.com/office/drawing/2014/main" id="{F11379E1-E869-6D41-B8BD-52E1C6C8174C}"/>
              </a:ext>
            </a:extLst>
          </p:cNvPr>
          <p:cNvPicPr>
            <a:picLocks noChangeAspect="1"/>
          </p:cNvPicPr>
          <p:nvPr/>
        </p:nvPicPr>
        <p:blipFill>
          <a:blip r:embed="rId3"/>
          <a:stretch>
            <a:fillRect/>
          </a:stretch>
        </p:blipFill>
        <p:spPr>
          <a:xfrm>
            <a:off x="8210377" y="181637"/>
            <a:ext cx="929524" cy="961578"/>
          </a:xfrm>
          <a:prstGeom prst="rect">
            <a:avLst/>
          </a:prstGeom>
        </p:spPr>
      </p:pic>
      <p:sp>
        <p:nvSpPr>
          <p:cNvPr id="6" name="Titre 1">
            <a:extLst>
              <a:ext uri="{FF2B5EF4-FFF2-40B4-BE49-F238E27FC236}">
                <a16:creationId xmlns:a16="http://schemas.microsoft.com/office/drawing/2014/main" id="{8DD874F4-341D-F07A-0C68-1D69A62E6DC1}"/>
              </a:ext>
            </a:extLst>
          </p:cNvPr>
          <p:cNvSpPr txBox="1">
            <a:spLocks/>
          </p:cNvSpPr>
          <p:nvPr/>
        </p:nvSpPr>
        <p:spPr>
          <a:xfrm>
            <a:off x="842803" y="2089411"/>
            <a:ext cx="10506393" cy="3602142"/>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7200" b="1" kern="1200">
                <a:solidFill>
                  <a:srgbClr val="402B56"/>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170000"/>
              </a:lnSpc>
              <a:spcBef>
                <a:spcPct val="0"/>
              </a:spcBef>
              <a:spcAft>
                <a:spcPts val="0"/>
              </a:spcAft>
              <a:buClrTx/>
              <a:buSzTx/>
              <a:buFontTx/>
              <a:buNone/>
              <a:tabLst/>
              <a:defRPr/>
            </a:pPr>
            <a:r>
              <a:rPr kumimoji="0" lang="fr-FR" sz="8000" b="1" i="0" u="none" strike="noStrike" kern="1200" cap="none" spc="0" normalizeH="0" baseline="0" noProof="0" dirty="0">
                <a:ln w="6350" cap="flat">
                  <a:noFill/>
                  <a:miter lim="800000"/>
                </a:ln>
                <a:solidFill>
                  <a:srgbClr val="242984"/>
                </a:solidFill>
                <a:effectLst/>
                <a:uLnTx/>
                <a:uFillTx/>
                <a:latin typeface="Calibri Light" panose="020F0302020204030204" pitchFamily="34" charset="0"/>
                <a:ea typeface="Calibri Light" panose="020F0302020204030204" pitchFamily="34" charset="0"/>
                <a:cs typeface="Calibri Light" panose="020F0302020204030204" pitchFamily="34" charset="0"/>
              </a:rPr>
              <a:t>=&gt; Favoriser l’émergence et les usages des services numériques</a:t>
            </a:r>
          </a:p>
          <a:p>
            <a:pPr marL="0" marR="0" lvl="0" indent="0" algn="l" defTabSz="914400" rtl="0" eaLnBrk="1" fontAlgn="auto" latinLnBrk="0" hangingPunct="1">
              <a:lnSpc>
                <a:spcPct val="170000"/>
              </a:lnSpc>
              <a:spcBef>
                <a:spcPct val="0"/>
              </a:spcBef>
              <a:spcAft>
                <a:spcPts val="0"/>
              </a:spcAft>
              <a:buClrTx/>
              <a:buSzTx/>
              <a:buFontTx/>
              <a:buNone/>
              <a:tabLst/>
              <a:defRPr/>
            </a:pPr>
            <a:r>
              <a:rPr kumimoji="0" lang="fr-FR" sz="8000" b="1" i="0" u="none" strike="noStrike" kern="1200" cap="none" spc="0" normalizeH="0" baseline="0" noProof="0" dirty="0">
                <a:ln w="6350" cap="flat">
                  <a:noFill/>
                  <a:miter lim="800000"/>
                </a:ln>
                <a:solidFill>
                  <a:srgbClr val="242984"/>
                </a:solidFill>
                <a:effectLst/>
                <a:uLnTx/>
                <a:uFillTx/>
                <a:latin typeface="Calibri Light" panose="020F0302020204030204" pitchFamily="34" charset="0"/>
                <a:ea typeface="Calibri Light" panose="020F0302020204030204" pitchFamily="34" charset="0"/>
                <a:cs typeface="Calibri Light" panose="020F0302020204030204" pitchFamily="34" charset="0"/>
              </a:rPr>
              <a:t>=&gt; Plusieurs dimensions dont le déploiement du dossier usager informatisé interopérable ainsi que l’intégration et la conformité aux référentiels et services socles.</a:t>
            </a: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fr-FR" sz="8000" b="0" i="0" u="none" strike="noStrike" kern="1200" cap="none" spc="0" normalizeH="0" baseline="0" noProof="0" dirty="0">
              <a:ln w="6350" cap="flat">
                <a:noFill/>
                <a:miter lim="800000"/>
              </a:ln>
              <a:solidFill>
                <a:srgbClr val="242984"/>
              </a:solidFill>
              <a:effectLst/>
              <a:uLnTx/>
              <a:uFillTx/>
              <a:latin typeface="Calibri Light" panose="020F0302020204030204" pitchFamily="34" charset="0"/>
              <a:ea typeface="Calibri Light" panose="020F0302020204030204" pitchFamily="34" charset="0"/>
              <a:cs typeface="Calibri Light" panose="020F0302020204030204" pitchFamily="34" charset="0"/>
            </a:endParaRP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fr-FR" sz="8000" b="0" i="0" u="none" strike="noStrike" kern="1200" cap="none" spc="0" normalizeH="0" baseline="0" noProof="0" dirty="0">
              <a:ln w="6350" cap="flat">
                <a:noFill/>
                <a:miter lim="800000"/>
              </a:ln>
              <a:solidFill>
                <a:srgbClr val="242984"/>
              </a:solidFill>
              <a:effectLst/>
              <a:uLnTx/>
              <a:uFillTx/>
              <a:latin typeface="Calibri Light" panose="020F0302020204030204" pitchFamily="34" charset="0"/>
              <a:ea typeface="Calibri Light" panose="020F0302020204030204" pitchFamily="34" charset="0"/>
              <a:cs typeface="Calibri Light" panose="020F0302020204030204" pitchFamily="34" charset="0"/>
            </a:endParaRPr>
          </a:p>
          <a:p>
            <a:pPr marL="0" marR="0" lvl="0" indent="0" algn="l" defTabSz="914400" rtl="0" eaLnBrk="1" fontAlgn="auto" latinLnBrk="0" hangingPunct="1">
              <a:lnSpc>
                <a:spcPct val="90000"/>
              </a:lnSpc>
              <a:spcBef>
                <a:spcPct val="0"/>
              </a:spcBef>
              <a:spcAft>
                <a:spcPts val="0"/>
              </a:spcAft>
              <a:buClrTx/>
              <a:buSzTx/>
              <a:buFontTx/>
              <a:buNone/>
              <a:tabLst/>
              <a:defRPr/>
            </a:pPr>
            <a:r>
              <a:rPr kumimoji="0" lang="fr-FR" sz="8000" b="0" i="0" u="none" strike="noStrike" kern="1200" cap="none" spc="0" normalizeH="0" baseline="0" noProof="0" dirty="0">
                <a:ln w="6350" cap="flat">
                  <a:noFill/>
                  <a:miter lim="800000"/>
                </a:ln>
                <a:solidFill>
                  <a:srgbClr val="242984"/>
                </a:solidFill>
                <a:effectLst/>
                <a:uLnTx/>
                <a:uFillTx/>
                <a:latin typeface="Calibri Light" panose="020F0302020204030204" pitchFamily="34" charset="0"/>
                <a:ea typeface="Calibri Light" panose="020F0302020204030204" pitchFamily="34" charset="0"/>
                <a:cs typeface="Calibri Light" panose="020F0302020204030204" pitchFamily="34" charset="0"/>
              </a:rPr>
              <a:t>Ouvert jusqu’au</a:t>
            </a: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fr-FR" sz="8000" b="0" i="0" u="none" strike="noStrike" kern="1200" cap="none" spc="0" normalizeH="0" baseline="0" noProof="0" dirty="0">
              <a:ln w="6350" cap="flat">
                <a:noFill/>
                <a:miter lim="800000"/>
              </a:ln>
              <a:solidFill>
                <a:srgbClr val="242984"/>
              </a:solidFill>
              <a:effectLst/>
              <a:uLnTx/>
              <a:uFillTx/>
              <a:latin typeface="Calibri Light" panose="020F0302020204030204" pitchFamily="34" charset="0"/>
              <a:ea typeface="Calibri Light" panose="020F0302020204030204" pitchFamily="34" charset="0"/>
              <a:cs typeface="Calibri Light" panose="020F0302020204030204" pitchFamily="34" charset="0"/>
            </a:endParaRPr>
          </a:p>
          <a:p>
            <a:pPr marL="571500" marR="0" lvl="0" indent="-571500" algn="l" defTabSz="914400" rtl="0" eaLnBrk="1" fontAlgn="auto" latinLnBrk="0" hangingPunct="1">
              <a:lnSpc>
                <a:spcPct val="170000"/>
              </a:lnSpc>
              <a:spcBef>
                <a:spcPct val="0"/>
              </a:spcBef>
              <a:spcAft>
                <a:spcPts val="0"/>
              </a:spcAft>
              <a:buClrTx/>
              <a:buSzTx/>
              <a:buFont typeface="Arial" panose="020B0604020202020204" pitchFamily="34" charset="0"/>
              <a:buChar char="•"/>
              <a:tabLst/>
              <a:defRPr/>
            </a:pPr>
            <a:r>
              <a:rPr kumimoji="0" lang="fr-FR" sz="8000" b="0" i="0" u="none" strike="noStrike" kern="1200" cap="none" spc="0" normalizeH="0" baseline="0" noProof="0" dirty="0">
                <a:ln w="6350" cap="flat">
                  <a:noFill/>
                  <a:miter lim="800000"/>
                </a:ln>
                <a:solidFill>
                  <a:srgbClr val="242984"/>
                </a:solidFill>
                <a:effectLst/>
                <a:uLnTx/>
                <a:uFillTx/>
                <a:latin typeface="Calibri Light" panose="020F0302020204030204" pitchFamily="34" charset="0"/>
                <a:ea typeface="Calibri Light" panose="020F0302020204030204" pitchFamily="34" charset="0"/>
                <a:cs typeface="Calibri Light" panose="020F0302020204030204" pitchFamily="34" charset="0"/>
              </a:rPr>
              <a:t>1 juin 2024 pour les projets multirégionaux ou nationaux,</a:t>
            </a:r>
          </a:p>
          <a:p>
            <a:pPr marL="571500" marR="0" lvl="0" indent="-571500" algn="l" defTabSz="914400" rtl="0" eaLnBrk="1" fontAlgn="auto" latinLnBrk="0" hangingPunct="1">
              <a:lnSpc>
                <a:spcPct val="170000"/>
              </a:lnSpc>
              <a:spcBef>
                <a:spcPct val="0"/>
              </a:spcBef>
              <a:spcAft>
                <a:spcPts val="0"/>
              </a:spcAft>
              <a:buClrTx/>
              <a:buSzTx/>
              <a:buFont typeface="Arial" panose="020B0604020202020204" pitchFamily="34" charset="0"/>
              <a:buChar char="•"/>
              <a:tabLst/>
              <a:defRPr/>
            </a:pPr>
            <a:r>
              <a:rPr kumimoji="0" lang="fr-FR" sz="8000" b="0" i="0" u="none" strike="noStrike" kern="1200" cap="none" spc="0" normalizeH="0" baseline="0" noProof="0" dirty="0">
                <a:ln w="6350" cap="flat">
                  <a:noFill/>
                  <a:miter lim="800000"/>
                </a:ln>
                <a:solidFill>
                  <a:srgbClr val="242984"/>
                </a:solidFill>
                <a:effectLst/>
                <a:uLnTx/>
                <a:uFillTx/>
                <a:latin typeface="Calibri Light" panose="020F0302020204030204" pitchFamily="34" charset="0"/>
                <a:ea typeface="Calibri Light" panose="020F0302020204030204" pitchFamily="34" charset="0"/>
                <a:cs typeface="Calibri Light" panose="020F0302020204030204" pitchFamily="34" charset="0"/>
              </a:rPr>
              <a:t>15 septembre 2024 pour les projets régionaux</a:t>
            </a:r>
          </a:p>
          <a:p>
            <a:pPr marL="0" marR="0" lvl="0" indent="0" algn="l" defTabSz="914400" rtl="0" eaLnBrk="1" fontAlgn="auto" latinLnBrk="0" hangingPunct="1">
              <a:lnSpc>
                <a:spcPct val="90000"/>
              </a:lnSpc>
              <a:spcBef>
                <a:spcPct val="0"/>
              </a:spcBef>
              <a:spcAft>
                <a:spcPts val="0"/>
              </a:spcAft>
              <a:buClrTx/>
              <a:buSzTx/>
              <a:buFontTx/>
              <a:buNone/>
              <a:tabLst/>
              <a:defRPr/>
            </a:pPr>
            <a:endParaRPr kumimoji="0" lang="fr-FR" sz="3600" b="1" i="0" u="none" strike="noStrike" kern="1200" cap="none" spc="0" normalizeH="0" baseline="0" noProof="0" dirty="0">
              <a:ln w="6350" cap="flat">
                <a:noFill/>
                <a:miter lim="800000"/>
              </a:ln>
              <a:solidFill>
                <a:srgbClr val="242984"/>
              </a:solidFill>
              <a:effectLst/>
              <a:uLnTx/>
              <a:uFillTx/>
              <a:latin typeface="Arial"/>
              <a:ea typeface="+mj-ea"/>
              <a:cs typeface="Arial" panose="020B0604020202020204" pitchFamily="34" charset="0"/>
            </a:endParaRPr>
          </a:p>
          <a:p>
            <a:pPr marL="0" marR="0" lvl="0" indent="0" algn="l" defTabSz="914400" rtl="0" eaLnBrk="1" fontAlgn="auto" latinLnBrk="0" hangingPunct="1">
              <a:lnSpc>
                <a:spcPct val="90000"/>
              </a:lnSpc>
              <a:spcBef>
                <a:spcPct val="0"/>
              </a:spcBef>
              <a:spcAft>
                <a:spcPts val="0"/>
              </a:spcAft>
              <a:buClrTx/>
              <a:buSzTx/>
              <a:buFontTx/>
              <a:buNone/>
              <a:tabLst/>
              <a:defRPr/>
            </a:pPr>
            <a:r>
              <a:rPr kumimoji="0" lang="fr-FR" sz="3600" b="1" i="0" u="none" strike="noStrike" kern="1200" cap="none" spc="0" normalizeH="0" baseline="0" noProof="0" dirty="0">
                <a:ln w="6350" cap="flat">
                  <a:noFill/>
                  <a:miter lim="800000"/>
                </a:ln>
                <a:solidFill>
                  <a:srgbClr val="242984"/>
                </a:solidFill>
                <a:effectLst/>
                <a:uLnTx/>
                <a:uFillTx/>
                <a:latin typeface="Arial"/>
                <a:ea typeface="+mj-ea"/>
                <a:cs typeface="Arial" panose="020B0604020202020204" pitchFamily="34" charset="0"/>
              </a:rPr>
              <a:t>  </a:t>
            </a:r>
            <a:endParaRPr kumimoji="0" lang="fr-FR" sz="3600" b="1" i="0" u="none" strike="noStrike" kern="1200" cap="none" spc="0" normalizeH="0" baseline="0" noProof="0" dirty="0">
              <a:ln w="6350" cap="flat">
                <a:noFill/>
                <a:miter lim="800000"/>
              </a:ln>
              <a:solidFill>
                <a:srgbClr val="242984"/>
              </a:solidFill>
              <a:effectLst/>
              <a:uLnTx/>
              <a:uFillTx/>
              <a:latin typeface="Arial"/>
              <a:ea typeface="+mj-ea"/>
              <a:cs typeface="Arial"/>
            </a:endParaRPr>
          </a:p>
        </p:txBody>
      </p:sp>
      <p:pic>
        <p:nvPicPr>
          <p:cNvPr id="11" name="Image 10">
            <a:extLst>
              <a:ext uri="{FF2B5EF4-FFF2-40B4-BE49-F238E27FC236}">
                <a16:creationId xmlns:a16="http://schemas.microsoft.com/office/drawing/2014/main" id="{93F48FF6-AF7A-F768-1299-DE1F10372C72}"/>
              </a:ext>
            </a:extLst>
          </p:cNvPr>
          <p:cNvPicPr>
            <a:picLocks noChangeAspect="1"/>
          </p:cNvPicPr>
          <p:nvPr/>
        </p:nvPicPr>
        <p:blipFill rotWithShape="1">
          <a:blip r:embed="rId4"/>
          <a:srcRect l="20547" t="12905" r="18539" b="13496"/>
          <a:stretch/>
        </p:blipFill>
        <p:spPr>
          <a:xfrm>
            <a:off x="9307653" y="181637"/>
            <a:ext cx="2602550" cy="1089111"/>
          </a:xfrm>
          <a:prstGeom prst="rect">
            <a:avLst/>
          </a:prstGeom>
        </p:spPr>
      </p:pic>
      <p:sp>
        <p:nvSpPr>
          <p:cNvPr id="3" name="ZoneTexte 2">
            <a:extLst>
              <a:ext uri="{FF2B5EF4-FFF2-40B4-BE49-F238E27FC236}">
                <a16:creationId xmlns:a16="http://schemas.microsoft.com/office/drawing/2014/main" id="{E72459F8-2175-AA1A-EDA6-2AC93E1DF1E6}"/>
              </a:ext>
            </a:extLst>
          </p:cNvPr>
          <p:cNvSpPr txBox="1"/>
          <p:nvPr/>
        </p:nvSpPr>
        <p:spPr>
          <a:xfrm>
            <a:off x="751415" y="1451474"/>
            <a:ext cx="10231442" cy="510404"/>
          </a:xfrm>
          <a:prstGeom prst="rect">
            <a:avLst/>
          </a:prstGeom>
          <a:solidFill>
            <a:srgbClr val="85BE55"/>
          </a:solidFill>
        </p:spPr>
        <p:txBody>
          <a:bodyPr wrap="square" anchor="ctr">
            <a:noAutofit/>
          </a:bodyPr>
          <a:lstStyle/>
          <a:p>
            <a:pPr marL="452438" marR="0" lvl="0" indent="0" algn="l" defTabSz="914400" rtl="0" eaLnBrk="1" fontAlgn="auto" latinLnBrk="0" hangingPunct="1">
              <a:lnSpc>
                <a:spcPct val="100000"/>
              </a:lnSpc>
              <a:spcBef>
                <a:spcPts val="0"/>
              </a:spcBef>
              <a:spcAft>
                <a:spcPts val="0"/>
              </a:spcAft>
              <a:buClrTx/>
              <a:buSzTx/>
              <a:buFontTx/>
              <a:buNone/>
              <a:tabLst/>
              <a:defRPr/>
            </a:pPr>
            <a:endParaRPr kumimoji="0" lang="fr-FR" sz="2000" b="0" i="0" u="none" strike="noStrike" kern="1200" cap="none" spc="0" normalizeH="0" baseline="0" noProof="0" dirty="0">
              <a:ln>
                <a:noFill/>
              </a:ln>
              <a:solidFill>
                <a:prstClr val="white"/>
              </a:solidFill>
              <a:effectLst/>
              <a:uLnTx/>
              <a:uFillTx/>
              <a:latin typeface="Arial" panose="020B0604020202020204" pitchFamily="34" charset="0"/>
              <a:ea typeface="+mn-ea"/>
              <a:cs typeface="+mn-cs"/>
            </a:endParaRPr>
          </a:p>
          <a:p>
            <a:pPr marL="452438" marR="0" lvl="0" indent="0" algn="l" defTabSz="9144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Appel à projet ESMS numérique 2024</a:t>
            </a:r>
          </a:p>
          <a:p>
            <a:pPr marL="452438" marR="0" lvl="0" indent="0" algn="l" defTabSz="9144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0" normalizeH="0" baseline="0" noProof="0" dirty="0">
                <a:ln>
                  <a:noFill/>
                </a:ln>
                <a:solidFill>
                  <a:prstClr val="white"/>
                </a:solidFill>
                <a:effectLst/>
                <a:uLnTx/>
                <a:uFillTx/>
                <a:latin typeface="Arial" panose="020B0604020202020204" pitchFamily="34" charset="0"/>
                <a:ea typeface="+mn-ea"/>
                <a:cs typeface="+mn-cs"/>
              </a:rPr>
              <a:t>es</a:t>
            </a:r>
          </a:p>
        </p:txBody>
      </p:sp>
    </p:spTree>
    <p:extLst>
      <p:ext uri="{BB962C8B-B14F-4D97-AF65-F5344CB8AC3E}">
        <p14:creationId xmlns:p14="http://schemas.microsoft.com/office/powerpoint/2010/main" val="2487331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a:extLst>
              <a:ext uri="{FF2B5EF4-FFF2-40B4-BE49-F238E27FC236}">
                <a16:creationId xmlns:a16="http://schemas.microsoft.com/office/drawing/2014/main" id="{E62FD495-B1F2-421D-BC5D-50CE637ABD54}"/>
              </a:ext>
            </a:extLst>
          </p:cNvPr>
          <p:cNvSpPr>
            <a:spLocks noGrp="1"/>
          </p:cNvSpPr>
          <p:nvPr>
            <p:ph idx="1"/>
          </p:nvPr>
        </p:nvSpPr>
        <p:spPr>
          <a:xfrm>
            <a:off x="838200" y="760395"/>
            <a:ext cx="11353800" cy="5301040"/>
          </a:xfrm>
        </p:spPr>
        <p:txBody>
          <a:bodyPr>
            <a:normAutofit fontScale="25000" lnSpcReduction="20000"/>
          </a:bodyPr>
          <a:lstStyle/>
          <a:p>
            <a:pPr marL="0" indent="0">
              <a:buNone/>
            </a:pPr>
            <a:r>
              <a:rPr lang="fr-FR" sz="9800" b="1" u="sng" dirty="0">
                <a:solidFill>
                  <a:srgbClr val="009999"/>
                </a:solidFill>
                <a:latin typeface="Century Gothic" panose="020B0502020202020204" pitchFamily="34" charset="0"/>
              </a:rPr>
              <a:t>Sous-groupe n° 1 </a:t>
            </a:r>
            <a:r>
              <a:rPr lang="fr-FR" sz="9800" b="1" dirty="0">
                <a:solidFill>
                  <a:srgbClr val="009999"/>
                </a:solidFill>
                <a:latin typeface="Century Gothic" panose="020B0502020202020204" pitchFamily="34" charset="0"/>
              </a:rPr>
              <a:t>: cartographie dispositifs coordination et d’appui </a:t>
            </a:r>
          </a:p>
          <a:p>
            <a:pPr marL="0" indent="0">
              <a:buNone/>
            </a:pPr>
            <a:r>
              <a:rPr lang="fr-FR" sz="9800" i="1" dirty="0">
                <a:solidFill>
                  <a:srgbClr val="009999"/>
                </a:solidFill>
                <a:latin typeface="Century Gothic" panose="020B0502020202020204" pitchFamily="34" charset="0"/>
              </a:rPr>
              <a:t>Pilotage : DAC 74 – M. ROUTHIER </a:t>
            </a:r>
          </a:p>
          <a:p>
            <a:pPr marL="0" indent="0">
              <a:buNone/>
            </a:pPr>
            <a:endParaRPr lang="fr-FR" dirty="0">
              <a:solidFill>
                <a:srgbClr val="006FC9"/>
              </a:solidFill>
            </a:endParaRPr>
          </a:p>
          <a:p>
            <a:pPr marL="0" indent="0">
              <a:lnSpc>
                <a:spcPct val="107000"/>
              </a:lnSpc>
              <a:spcAft>
                <a:spcPts val="800"/>
              </a:spcAft>
              <a:buNone/>
            </a:pPr>
            <a:r>
              <a:rPr lang="fr-FR" sz="8000" u="sng" dirty="0">
                <a:solidFill>
                  <a:srgbClr val="009999"/>
                </a:solidFill>
                <a:effectLst>
                  <a:outerShdw blurRad="38100" dist="38100" dir="2700000" algn="tl">
                    <a:srgbClr val="000000">
                      <a:alpha val="43137"/>
                    </a:srgbClr>
                  </a:outerShdw>
                </a:effectLst>
              </a:rPr>
              <a:t>Objectif : </a:t>
            </a:r>
          </a:p>
          <a:p>
            <a:pPr marL="0" indent="0">
              <a:lnSpc>
                <a:spcPct val="107000"/>
              </a:lnSpc>
              <a:spcAft>
                <a:spcPts val="800"/>
              </a:spcAft>
              <a:buNone/>
            </a:pPr>
            <a:r>
              <a:rPr lang="fr-FR" sz="7200" b="1" dirty="0">
                <a:latin typeface="Calibri" panose="020F0502020204030204" pitchFamily="34" charset="0"/>
                <a:cs typeface="Times New Roman" panose="02020603050405020304" pitchFamily="18" charset="0"/>
              </a:rPr>
              <a:t>Améliorer la lisibilité des dispositifs pour les professionnels de santé, afin de renforcer la coordination et la coopération des professionnels. </a:t>
            </a:r>
          </a:p>
          <a:p>
            <a:pPr marL="0" indent="0">
              <a:buNone/>
            </a:pPr>
            <a:r>
              <a:rPr lang="fr-FR" sz="8000" u="sng" dirty="0">
                <a:solidFill>
                  <a:srgbClr val="009999"/>
                </a:solidFill>
                <a:effectLst>
                  <a:outerShdw blurRad="38100" dist="38100" dir="2700000" algn="tl">
                    <a:srgbClr val="000000">
                      <a:alpha val="43137"/>
                    </a:srgbClr>
                  </a:outerShdw>
                </a:effectLst>
              </a:rPr>
              <a:t>Actions : </a:t>
            </a:r>
          </a:p>
          <a:p>
            <a:pPr lvl="1">
              <a:buFontTx/>
              <a:buChar char="-"/>
            </a:pPr>
            <a:r>
              <a:rPr lang="fr-FR" sz="7200" dirty="0"/>
              <a:t> « carte mentale » qui permet une présentation en « Etoile » ou en tableau avec des liens vers les fiches descriptives (stockage sur un serveur à définir)</a:t>
            </a:r>
          </a:p>
          <a:p>
            <a:pPr lvl="1">
              <a:buFontTx/>
              <a:buChar char="-"/>
            </a:pPr>
            <a:endParaRPr lang="fr-FR" sz="6400" dirty="0"/>
          </a:p>
          <a:p>
            <a:pPr marL="457200" lvl="1" indent="0">
              <a:buNone/>
            </a:pPr>
            <a:r>
              <a:rPr lang="fr-FR" sz="6400" i="1" dirty="0">
                <a:solidFill>
                  <a:srgbClr val="0070C0"/>
                </a:solidFill>
                <a:sym typeface="Wingdings" panose="05000000000000000000" pitchFamily="2" charset="2"/>
              </a:rPr>
              <a:t> </a:t>
            </a:r>
            <a:r>
              <a:rPr lang="fr-FR" sz="6400" i="1" dirty="0">
                <a:solidFill>
                  <a:srgbClr val="0070C0"/>
                </a:solidFill>
              </a:rPr>
              <a:t>LIEN CARTE : </a:t>
            </a:r>
            <a:r>
              <a:rPr lang="fr-FR" sz="6400" i="1" dirty="0">
                <a:solidFill>
                  <a:srgbClr val="0070C0"/>
                </a:solidFill>
                <a:hlinkClick r:id="rId2"/>
              </a:rPr>
              <a:t>https://mm.tt/app/map/3030658597?t=26svFHZeNt</a:t>
            </a:r>
            <a:r>
              <a:rPr lang="fr-FR" sz="6400" i="1" dirty="0">
                <a:solidFill>
                  <a:srgbClr val="0070C0"/>
                </a:solidFill>
              </a:rPr>
              <a:t> </a:t>
            </a:r>
          </a:p>
          <a:p>
            <a:pPr lvl="1">
              <a:buFontTx/>
              <a:buChar char="-"/>
            </a:pPr>
            <a:endParaRPr lang="fr-FR" sz="6400" dirty="0"/>
          </a:p>
          <a:p>
            <a:pPr lvl="1">
              <a:buFontTx/>
              <a:buChar char="-"/>
            </a:pPr>
            <a:r>
              <a:rPr lang="fr-FR" sz="7200" dirty="0"/>
              <a:t>CTLA =&gt; réunion des différentes structures qui la compose sera organisée pour définir le nouveau portage et le mode de fonctionnement -&gt; « RCP »</a:t>
            </a:r>
          </a:p>
          <a:p>
            <a:pPr marL="457200" lvl="1" indent="0">
              <a:buNone/>
            </a:pPr>
            <a:endParaRPr lang="fr-FR" sz="3600" dirty="0"/>
          </a:p>
          <a:p>
            <a:pPr>
              <a:spcAft>
                <a:spcPts val="400"/>
              </a:spcAft>
              <a:tabLst>
                <a:tab pos="3009900" algn="l"/>
              </a:tabLst>
            </a:pPr>
            <a:r>
              <a:rPr lang="fr-FR" sz="7200" i="1" u="sng" dirty="0">
                <a:solidFill>
                  <a:srgbClr val="009999"/>
                </a:solidFill>
                <a:latin typeface="Calibri" panose="020F0502020204030204" pitchFamily="34" charset="0"/>
                <a:ea typeface="Calibri" panose="020F0502020204030204" pitchFamily="34" charset="0"/>
                <a:cs typeface="Times New Roman" panose="02020603050405020304" pitchFamily="18" charset="0"/>
              </a:rPr>
              <a:t>Prochaines réflexions</a:t>
            </a:r>
            <a:r>
              <a:rPr lang="fr-FR" sz="7200" dirty="0">
                <a:solidFill>
                  <a:srgbClr val="009999"/>
                </a:solidFill>
                <a:latin typeface="Calibri" panose="020F0502020204030204" pitchFamily="34" charset="0"/>
                <a:ea typeface="Calibri" panose="020F0502020204030204" pitchFamily="34" charset="0"/>
                <a:cs typeface="Times New Roman" panose="02020603050405020304" pitchFamily="18" charset="0"/>
              </a:rPr>
              <a:t> : </a:t>
            </a:r>
          </a:p>
          <a:p>
            <a:pPr marL="342900" lvl="0" indent="-342900">
              <a:spcAft>
                <a:spcPts val="400"/>
              </a:spcAft>
              <a:buFont typeface="Calibri" panose="020F0502020204030204" pitchFamily="34" charset="0"/>
              <a:buChar char="-"/>
              <a:tabLst>
                <a:tab pos="3009900" algn="l"/>
              </a:tabLst>
            </a:pPr>
            <a:r>
              <a:rPr lang="fr-FR" sz="7200" dirty="0">
                <a:latin typeface="Calibri" panose="020F0502020204030204" pitchFamily="34" charset="0"/>
                <a:ea typeface="Calibri" panose="020F0502020204030204" pitchFamily="34" charset="0"/>
                <a:cs typeface="Times New Roman" panose="02020603050405020304" pitchFamily="18" charset="0"/>
              </a:rPr>
              <a:t>Organisation de temps de rencontre avec les acteurs de santé </a:t>
            </a:r>
          </a:p>
          <a:p>
            <a:pPr marL="342900" lvl="0" indent="-342900">
              <a:spcAft>
                <a:spcPts val="400"/>
              </a:spcAft>
              <a:buFont typeface="Calibri" panose="020F0502020204030204" pitchFamily="34" charset="0"/>
              <a:buChar char="-"/>
              <a:tabLst>
                <a:tab pos="3009900" algn="l"/>
              </a:tabLst>
            </a:pPr>
            <a:r>
              <a:rPr lang="fr-FR" sz="7200" dirty="0">
                <a:latin typeface="Calibri" panose="020F0502020204030204" pitchFamily="34" charset="0"/>
                <a:ea typeface="Calibri" panose="020F0502020204030204" pitchFamily="34" charset="0"/>
                <a:cs typeface="Times New Roman" panose="02020603050405020304" pitchFamily="18" charset="0"/>
              </a:rPr>
              <a:t>Réflexions sur des « parcours patients type » </a:t>
            </a:r>
            <a:endParaRPr lang="fr-FR" sz="7200" dirty="0"/>
          </a:p>
          <a:p>
            <a:pPr lvl="1">
              <a:buFontTx/>
              <a:buChar char="-"/>
            </a:pPr>
            <a:endParaRPr lang="fr-FR" dirty="0"/>
          </a:p>
          <a:p>
            <a:pPr lvl="1">
              <a:buFontTx/>
              <a:buChar char="-"/>
            </a:pPr>
            <a:endParaRPr lang="fr-FR" dirty="0"/>
          </a:p>
          <a:p>
            <a:pPr marL="457200" lvl="1" indent="0">
              <a:buNone/>
            </a:pPr>
            <a:endParaRPr lang="fr-FR" b="1" dirty="0">
              <a:solidFill>
                <a:srgbClr val="006FC9"/>
              </a:solidFill>
              <a:latin typeface="Calibri" panose="020F0502020204030204" pitchFamily="34" charset="0"/>
            </a:endParaRPr>
          </a:p>
        </p:txBody>
      </p:sp>
    </p:spTree>
    <p:extLst>
      <p:ext uri="{BB962C8B-B14F-4D97-AF65-F5344CB8AC3E}">
        <p14:creationId xmlns:p14="http://schemas.microsoft.com/office/powerpoint/2010/main" val="3126841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descr="Une image contenant texte, logiciel, Icône d’ordinateur, Logiciel multimédia&#10;&#10;Description générée automatiquement">
            <a:extLst>
              <a:ext uri="{FF2B5EF4-FFF2-40B4-BE49-F238E27FC236}">
                <a16:creationId xmlns:a16="http://schemas.microsoft.com/office/drawing/2014/main" id="{C4A586CE-1869-3F70-C7A3-1030DCC277C9}"/>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19046" t="9293" r="24331" b="12801"/>
          <a:stretch/>
        </p:blipFill>
        <p:spPr>
          <a:xfrm>
            <a:off x="1309439" y="0"/>
            <a:ext cx="9573122" cy="5828145"/>
          </a:xfrm>
        </p:spPr>
      </p:pic>
    </p:spTree>
    <p:extLst>
      <p:ext uri="{BB962C8B-B14F-4D97-AF65-F5344CB8AC3E}">
        <p14:creationId xmlns:p14="http://schemas.microsoft.com/office/powerpoint/2010/main" val="3342802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descr="Une image contenant texte, logiciel, ordinateur, Icône d’ordinateur">
            <a:extLst>
              <a:ext uri="{FF2B5EF4-FFF2-40B4-BE49-F238E27FC236}">
                <a16:creationId xmlns:a16="http://schemas.microsoft.com/office/drawing/2014/main" id="{47723794-93C3-8DBD-9011-46A1F2C28767}"/>
              </a:ext>
            </a:extLst>
          </p:cNvPr>
          <p:cNvPicPr>
            <a:picLocks noChangeAspect="1"/>
          </p:cNvPicPr>
          <p:nvPr/>
        </p:nvPicPr>
        <p:blipFill rotWithShape="1">
          <a:blip r:embed="rId2">
            <a:extLst>
              <a:ext uri="{28A0092B-C50C-407E-A947-70E740481C1C}">
                <a14:useLocalDpi xmlns:a14="http://schemas.microsoft.com/office/drawing/2010/main" val="0"/>
              </a:ext>
            </a:extLst>
          </a:blip>
          <a:srcRect l="11083" t="26223" r="17833" b="5926"/>
          <a:stretch/>
        </p:blipFill>
        <p:spPr>
          <a:xfrm>
            <a:off x="375920" y="217981"/>
            <a:ext cx="10617200" cy="5700678"/>
          </a:xfrm>
          <a:prstGeom prst="rect">
            <a:avLst/>
          </a:prstGeom>
        </p:spPr>
      </p:pic>
    </p:spTree>
    <p:extLst>
      <p:ext uri="{BB962C8B-B14F-4D97-AF65-F5344CB8AC3E}">
        <p14:creationId xmlns:p14="http://schemas.microsoft.com/office/powerpoint/2010/main" val="113465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49982F7-D50F-7CC2-93FD-077B37F0AEA6}"/>
              </a:ext>
            </a:extLst>
          </p:cNvPr>
          <p:cNvSpPr txBox="1"/>
          <p:nvPr/>
        </p:nvSpPr>
        <p:spPr>
          <a:xfrm>
            <a:off x="554182" y="258618"/>
            <a:ext cx="11351491" cy="5199821"/>
          </a:xfrm>
          <a:prstGeom prst="rect">
            <a:avLst/>
          </a:prstGeom>
          <a:noFill/>
        </p:spPr>
        <p:txBody>
          <a:bodyPr wrap="square" rtlCol="0">
            <a:spAutoFit/>
          </a:bodyPr>
          <a:lstStyle/>
          <a:p>
            <a:pPr marL="0" marR="0" lvl="0" indent="0" algn="ctr" defTabSz="914400" rtl="0" eaLnBrk="1" fontAlgn="auto" latinLnBrk="0" hangingPunct="1">
              <a:lnSpc>
                <a:spcPct val="107000"/>
              </a:lnSpc>
              <a:spcBef>
                <a:spcPts val="0"/>
              </a:spcBef>
              <a:spcAft>
                <a:spcPts val="800"/>
              </a:spcAft>
              <a:buClrTx/>
              <a:buSzTx/>
              <a:buFontTx/>
              <a:buNone/>
              <a:tabLst/>
              <a:defRPr/>
            </a:pPr>
            <a:endParaRPr kumimoji="0" lang="fr-FR" sz="1800" b="1" i="0" u="none" strike="noStrike" kern="1200" cap="none" spc="0" normalizeH="0" baseline="0" noProof="0" dirty="0">
              <a:ln>
                <a:noFill/>
              </a:ln>
              <a:solidFill>
                <a:srgbClr val="FF0000"/>
              </a:solidFill>
              <a:effectLst/>
              <a:uLnTx/>
              <a:uFillTx/>
              <a:latin typeface="Arial Narrow" panose="020B060602020203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800"/>
              </a:spcAft>
              <a:buClrTx/>
              <a:buSzTx/>
              <a:buFontTx/>
              <a:buNone/>
              <a:tabLst/>
              <a:defRPr/>
            </a:pPr>
            <a:r>
              <a:rPr kumimoji="0" lang="fr-FR" sz="1800" b="1" i="0" u="none" strike="noStrike" kern="1200" cap="none" spc="0" normalizeH="0" baseline="0" noProof="0" dirty="0">
                <a:ln>
                  <a:noFill/>
                </a:ln>
                <a:solidFill>
                  <a:srgbClr val="FF0000"/>
                </a:solidFill>
                <a:effectLst/>
                <a:uLnTx/>
                <a:uFillTx/>
                <a:latin typeface="Arial Narrow" panose="020B0606020202030204" pitchFamily="34" charset="0"/>
                <a:ea typeface="Calibri" panose="020F0502020204030204" pitchFamily="34" charset="0"/>
                <a:cs typeface="Times New Roman" panose="02020603050405020304" pitchFamily="18" charset="0"/>
              </a:rPr>
              <a:t>Réunion Concertation Pluriprofessionnelle</a:t>
            </a:r>
            <a:endParaRPr kumimoji="0" lang="fr-F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800"/>
              </a:spcAft>
              <a:buClrTx/>
              <a:buSzTx/>
              <a:buFontTx/>
              <a:buNone/>
              <a:tabLst/>
              <a:defRPr/>
            </a:pPr>
            <a:r>
              <a:rPr kumimoji="0" lang="fr-FR" sz="1800" b="1" i="0" u="none" strike="noStrike" kern="1200" cap="none" spc="0" normalizeH="0" baseline="0" noProof="0" dirty="0">
                <a:ln>
                  <a:noFill/>
                </a:ln>
                <a:solidFill>
                  <a:srgbClr val="FF0000"/>
                </a:solidFill>
                <a:effectLst/>
                <a:uLnTx/>
                <a:uFillTx/>
                <a:latin typeface="Arial Narrow" panose="020B0606020202030204" pitchFamily="34" charset="0"/>
                <a:ea typeface="Calibri" panose="020F0502020204030204" pitchFamily="34" charset="0"/>
                <a:cs typeface="Times New Roman" panose="02020603050405020304" pitchFamily="18" charset="0"/>
              </a:rPr>
              <a:t> « situations complexes » </a:t>
            </a:r>
            <a:endParaRPr kumimoji="0" lang="fr-F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fr-FR" sz="1800" b="1" i="0" u="none" strike="noStrike" kern="1200" cap="none" spc="0" normalizeH="0" baseline="0" noProof="0" dirty="0">
                <a:ln>
                  <a:noFill/>
                </a:ln>
                <a:solidFill>
                  <a:srgbClr val="FF0000"/>
                </a:solidFill>
                <a:effectLst/>
                <a:uLnTx/>
                <a:uFillTx/>
                <a:latin typeface="Arial Narrow" panose="020B0606020202030204" pitchFamily="34" charset="0"/>
                <a:ea typeface="Calibri" panose="020F0502020204030204" pitchFamily="34" charset="0"/>
                <a:cs typeface="Times New Roman" panose="02020603050405020304" pitchFamily="18" charset="0"/>
              </a:rPr>
              <a:t> </a:t>
            </a:r>
            <a:endParaRPr kumimoji="0" lang="fr-F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fr-FR" sz="1400" b="0" i="0" u="sng"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Finalités du dispositif : </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Permettre des rencontres entre les professionnels du territoire et être en appui sur des situations complexes. </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Espace pluridisciplinaire de réflexion et de conseils permettant d'évoquer des situations complexes pour les professionnels et pour lesquelles ils n'ont pas réussi à trouver une réponse ou épuiser les solutions dont ils avaient connaissance. </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La cellule n'a pas vocation à exercer d'autorité sur quiconque mais apporter un soutien aux acteurs de première ligne et un regard renouvelé sur la situation.</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Si le demandeur ne fait pas partie des membres présents pour avis technique, il participe à la réunion</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Dans la mesure du possible, la personne dont le dossier va être discuté doit être informée et avoir donné son accord.</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fr-FR" sz="1400" b="0" i="0" u="sng"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Public cible : </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Toutes les situations ressenties comme complexes pour lesquelles l’éclairage de plusieurs professionnels aide à proposer des parcours ou des solutions  </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fr-FR" sz="1400" b="0" i="0" u="sng"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Territoire d’intervention</a:t>
            </a: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 : Communes du grand Annecy</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2652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564A3D9B-4232-AECE-2F72-B9B10951065D}"/>
              </a:ext>
            </a:extLst>
          </p:cNvPr>
          <p:cNvSpPr txBox="1"/>
          <p:nvPr/>
        </p:nvSpPr>
        <p:spPr>
          <a:xfrm>
            <a:off x="988291" y="360218"/>
            <a:ext cx="10686473" cy="6221768"/>
          </a:xfrm>
          <a:prstGeom prst="rect">
            <a:avLst/>
          </a:prstGeom>
          <a:noFill/>
        </p:spPr>
        <p:txBody>
          <a:bodyPr wrap="square" rtlCol="0">
            <a:spAutoFit/>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 </a:t>
            </a:r>
            <a:r>
              <a:rPr kumimoji="0" lang="fr-FR" sz="1400" b="0" i="0" u="sng"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Conditions de présentation et fonctionnement de la réunion :</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Dates prévues à l’avance</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Demande d’un retour des dossiers à présenter une semaine avant par mail à </a:t>
            </a:r>
            <a:r>
              <a:rPr kumimoji="0" lang="fr-FR" sz="1400" b="0" i="0" u="sng" strike="noStrike" kern="1200" cap="none" spc="0" normalizeH="0" baseline="0" noProof="0" dirty="0">
                <a:ln>
                  <a:noFill/>
                </a:ln>
                <a:solidFill>
                  <a:srgbClr val="0563C1"/>
                </a:solidFill>
                <a:effectLst/>
                <a:uLnTx/>
                <a:uFillTx/>
                <a:latin typeface="Arial Narrow" panose="020B0606020202030204" pitchFamily="34" charset="0"/>
                <a:ea typeface="Calibri" panose="020F0502020204030204" pitchFamily="34" charset="0"/>
                <a:cs typeface="Times New Roman" panose="02020603050405020304" pitchFamily="18" charset="0"/>
                <a:hlinkClick r:id="rId2"/>
              </a:rPr>
              <a:t>secretariat@dac74.fr</a:t>
            </a: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 </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Présentation des dossiers anonymisés (avec les 3 premières lettres du Nom et l’initiale du prénom + commune) par le professionnel qui connaît la situation</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Echanges avec les personnes présentes pour élaborer des propositions d’actions</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defTabSz="914400" rtl="0" eaLnBrk="1" fontAlgn="auto" latinLnBrk="0" hangingPunct="1">
              <a:lnSpc>
                <a:spcPct val="107000"/>
              </a:lnSpc>
              <a:spcBef>
                <a:spcPts val="0"/>
              </a:spcBef>
              <a:spcAft>
                <a:spcPts val="800"/>
              </a:spcAft>
              <a:buClrTx/>
              <a:buSzTx/>
              <a:buFont typeface="Symbol" panose="05050102010706020507" pitchFamily="18" charset="2"/>
              <a:buChar char=""/>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Une synthèse est rédigée à l'issue de la réunion et partagée aux membres de la cellule et au demandeur</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fr-FR" sz="1400" b="0" i="0" u="sng"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Membres participants pour avis technique :</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 Service autonomie du bassin annecien / conseil départemental de la Haute-Savoie</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 PPC (Plateforme Prévention des Chutes) du </a:t>
            </a:r>
            <a:r>
              <a:rPr kumimoji="0" lang="fr-FR" sz="1400" b="0" i="0" u="none" strike="noStrike" kern="1200" cap="none" spc="0" normalizeH="0" baseline="0" noProof="0" dirty="0" err="1">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CHAnGe</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 PPP (Plateforme Parcours Patient) du </a:t>
            </a:r>
            <a:r>
              <a:rPr kumimoji="0" lang="fr-FR" sz="1400" b="0" i="0" u="none" strike="noStrike" kern="1200" cap="none" spc="0" normalizeH="0" baseline="0" noProof="0" dirty="0" err="1">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CHAnGe</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 EMG (Equipe Mobile de Gériatrie)</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 HAD (Hospitalisation A Domicile) du </a:t>
            </a:r>
            <a:r>
              <a:rPr kumimoji="0" lang="fr-FR" sz="1400" b="0" i="0" u="none" strike="noStrike" kern="1200" cap="none" spc="0" normalizeH="0" baseline="0" noProof="0" dirty="0" err="1">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CHAnGe</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 HAD 74</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 Service social du </a:t>
            </a:r>
            <a:r>
              <a:rPr kumimoji="0" lang="fr-FR" sz="1400" b="0" i="0" u="none" strike="noStrike" kern="1200" cap="none" spc="0" normalizeH="0" baseline="0" noProof="0" dirty="0" err="1">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CHAnGe</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 DAC 74 </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800"/>
              </a:spcAft>
              <a:buClrTx/>
              <a:buSzTx/>
              <a:buFontTx/>
              <a:buNone/>
              <a:tabLst/>
              <a:defRPr/>
            </a:pPr>
            <a:r>
              <a:rPr kumimoji="0" lang="fr-FR" sz="1400" b="0" i="0" u="sng"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Possibilité de saisine pour de personnes extérieures :  </a:t>
            </a: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oui 	</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6000"/>
              </a:lnSpc>
              <a:spcBef>
                <a:spcPts val="0"/>
              </a:spcBef>
              <a:spcAft>
                <a:spcPts val="800"/>
              </a:spcAft>
              <a:buClrTx/>
              <a:buSzTx/>
              <a:buFontTx/>
              <a:buNone/>
              <a:tabLst/>
              <a:defRPr/>
            </a:pPr>
            <a:r>
              <a:rPr kumimoji="0" lang="fr-FR" sz="1400" b="0" i="0" u="sng"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Fréquence :</a:t>
            </a: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 1</a:t>
            </a:r>
            <a:r>
              <a:rPr kumimoji="0" lang="fr-FR" sz="1400" b="0" i="0" u="none" strike="noStrike" kern="1200" cap="none" spc="0" normalizeH="0" baseline="3000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er</a:t>
            </a: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 jeudi de chaque mois de 12h30 à 14h</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6000"/>
              </a:lnSpc>
              <a:spcBef>
                <a:spcPts val="0"/>
              </a:spcBef>
              <a:spcAft>
                <a:spcPts val="800"/>
              </a:spcAft>
              <a:buClrTx/>
              <a:buSzTx/>
              <a:buFontTx/>
              <a:buNone/>
              <a:tabLst/>
              <a:defRPr/>
            </a:pPr>
            <a:r>
              <a:rPr kumimoji="0" lang="fr-FR" sz="1400" b="0" i="0" u="sng"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Lieu </a:t>
            </a: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 Salle Henri Gour au </a:t>
            </a:r>
            <a:r>
              <a:rPr kumimoji="0" lang="fr-FR" sz="1400" b="0" i="0" u="none" strike="noStrike" kern="1200" cap="none" spc="0" normalizeH="0" baseline="0" noProof="0" dirty="0" err="1">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CHanGe</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6000"/>
              </a:lnSpc>
              <a:spcBef>
                <a:spcPts val="0"/>
              </a:spcBef>
              <a:spcAft>
                <a:spcPts val="800"/>
              </a:spcAft>
              <a:buClrTx/>
              <a:buSzTx/>
              <a:buFontTx/>
              <a:buNone/>
              <a:tabLst/>
              <a:defRPr/>
            </a:pPr>
            <a:r>
              <a:rPr kumimoji="0" lang="fr-FR" sz="1400" b="0" i="0" u="sng"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Organisateur :</a:t>
            </a: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 DAC 74 </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6000"/>
              </a:lnSpc>
              <a:spcBef>
                <a:spcPts val="0"/>
              </a:spcBef>
              <a:spcAft>
                <a:spcPts val="80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Arial Narrow" panose="020B0606020202030204" pitchFamily="34" charset="0"/>
                <a:ea typeface="Calibri" panose="020F0502020204030204" pitchFamily="34" charset="0"/>
                <a:cs typeface="Times New Roman" panose="02020603050405020304" pitchFamily="18" charset="0"/>
              </a:rPr>
              <a:t>  </a:t>
            </a:r>
            <a:endParaRPr kumimoji="0" lang="fr-FR" sz="14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0684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1E07D60-8EAC-4129-BC5F-82F591399269}"/>
              </a:ext>
            </a:extLst>
          </p:cNvPr>
          <p:cNvSpPr>
            <a:spLocks noGrp="1"/>
          </p:cNvSpPr>
          <p:nvPr>
            <p:ph idx="1"/>
          </p:nvPr>
        </p:nvSpPr>
        <p:spPr>
          <a:xfrm>
            <a:off x="857054" y="639418"/>
            <a:ext cx="10954732" cy="5224054"/>
          </a:xfrm>
        </p:spPr>
        <p:txBody>
          <a:bodyPr>
            <a:normAutofit fontScale="62500" lnSpcReduction="20000"/>
          </a:bodyPr>
          <a:lstStyle/>
          <a:p>
            <a:pPr marL="0" indent="0">
              <a:buNone/>
            </a:pPr>
            <a:r>
              <a:rPr lang="fr-FR" sz="3600" b="1" u="sng" dirty="0">
                <a:solidFill>
                  <a:srgbClr val="009999"/>
                </a:solidFill>
                <a:latin typeface="Century Gothic" panose="020B0502020202020204" pitchFamily="34" charset="0"/>
              </a:rPr>
              <a:t>Sous Groupe 2- </a:t>
            </a:r>
            <a:r>
              <a:rPr lang="fr-FR" sz="3600" b="1" dirty="0">
                <a:solidFill>
                  <a:srgbClr val="009999"/>
                </a:solidFill>
                <a:latin typeface="Century Gothic" panose="020B0502020202020204" pitchFamily="34" charset="0"/>
              </a:rPr>
              <a:t>DEVELOPPEMENT ET ADAPTATION DISPOSITIFS ACCUEIL </a:t>
            </a:r>
          </a:p>
          <a:p>
            <a:pPr marL="0" indent="0">
              <a:buNone/>
            </a:pPr>
            <a:r>
              <a:rPr lang="fr-FR" sz="2900" i="1" dirty="0">
                <a:solidFill>
                  <a:srgbClr val="009999"/>
                </a:solidFill>
                <a:latin typeface="Century Gothic" panose="020B0502020202020204" pitchFamily="34" charset="0"/>
              </a:rPr>
              <a:t>Pilotage : CD74 - G. DELIVET et EHPAD – Dr C. SALIVET</a:t>
            </a:r>
          </a:p>
          <a:p>
            <a:pPr marL="0" indent="0">
              <a:buNone/>
            </a:pPr>
            <a:endParaRPr lang="fr-FR" sz="2500" i="1" dirty="0">
              <a:solidFill>
                <a:srgbClr val="009999"/>
              </a:solidFill>
              <a:latin typeface="Century Gothic" panose="020B0502020202020204" pitchFamily="34" charset="0"/>
            </a:endParaRPr>
          </a:p>
          <a:p>
            <a:pPr marL="0" indent="0">
              <a:buNone/>
            </a:pPr>
            <a:r>
              <a:rPr lang="fr-FR" sz="2900" u="sng" dirty="0">
                <a:solidFill>
                  <a:srgbClr val="009999"/>
                </a:solidFill>
                <a:effectLst>
                  <a:outerShdw blurRad="38100" dist="38100" dir="2700000" algn="tl">
                    <a:srgbClr val="000000">
                      <a:alpha val="43137"/>
                    </a:srgbClr>
                  </a:outerShdw>
                </a:effectLst>
              </a:rPr>
              <a:t>Objectifs : </a:t>
            </a:r>
          </a:p>
          <a:p>
            <a:pPr marL="0" indent="0">
              <a:buNone/>
            </a:pPr>
            <a:r>
              <a:rPr lang="fr-FR" sz="2700" dirty="0">
                <a:solidFill>
                  <a:srgbClr val="000000"/>
                </a:solidFill>
              </a:rPr>
              <a:t>- Bilan des dispositifs crise 2022, identifier ceux à pérenniser selon leur pertinence :</a:t>
            </a:r>
          </a:p>
          <a:p>
            <a:pPr marL="0" indent="0">
              <a:buNone/>
            </a:pPr>
            <a:r>
              <a:rPr lang="fr-FR" sz="2700" dirty="0">
                <a:solidFill>
                  <a:srgbClr val="000000"/>
                </a:solidFill>
              </a:rPr>
              <a:t>HT post-hospitalisation, SAUV nuit, Lits soins palliatifs EHPAD</a:t>
            </a:r>
          </a:p>
          <a:p>
            <a:pPr marL="0" indent="0">
              <a:buNone/>
            </a:pPr>
            <a:r>
              <a:rPr lang="fr-FR" sz="2700" dirty="0">
                <a:solidFill>
                  <a:srgbClr val="000000"/>
                </a:solidFill>
              </a:rPr>
              <a:t>- Développer des dispositifs innovants pour répondre aux pénuries et besoins actuels</a:t>
            </a:r>
          </a:p>
          <a:p>
            <a:pPr marL="0" indent="0">
              <a:buNone/>
            </a:pPr>
            <a:r>
              <a:rPr lang="fr-FR" sz="2700" dirty="0">
                <a:solidFill>
                  <a:srgbClr val="000000"/>
                </a:solidFill>
              </a:rPr>
              <a:t>- Soutenir les structures existantes dans leurs projets</a:t>
            </a:r>
          </a:p>
          <a:p>
            <a:pPr marL="0" indent="0">
              <a:buNone/>
            </a:pPr>
            <a:endParaRPr lang="fr-FR" sz="2500" b="1" u="sng" dirty="0">
              <a:solidFill>
                <a:srgbClr val="009999"/>
              </a:solidFill>
              <a:latin typeface="Century Gothic" panose="020B0502020202020204" pitchFamily="34" charset="0"/>
            </a:endParaRPr>
          </a:p>
          <a:p>
            <a:pPr marL="0" indent="0">
              <a:buNone/>
            </a:pPr>
            <a:r>
              <a:rPr lang="fr-FR" sz="2900" u="sng" dirty="0">
                <a:solidFill>
                  <a:srgbClr val="009999"/>
                </a:solidFill>
                <a:effectLst>
                  <a:outerShdw blurRad="38100" dist="38100" dir="2700000" algn="tl">
                    <a:srgbClr val="000000">
                      <a:alpha val="43137"/>
                    </a:srgbClr>
                  </a:outerShdw>
                </a:effectLst>
              </a:rPr>
              <a:t>Actions : </a:t>
            </a:r>
          </a:p>
          <a:p>
            <a:pPr marL="0" lvl="0" indent="0">
              <a:buNone/>
            </a:pPr>
            <a:r>
              <a:rPr lang="fr-FR" dirty="0">
                <a:solidFill>
                  <a:srgbClr val="006FC9"/>
                </a:solidFill>
              </a:rPr>
              <a:t>	</a:t>
            </a:r>
            <a:r>
              <a:rPr lang="fr-FR" sz="2900" dirty="0">
                <a:solidFill>
                  <a:srgbClr val="000000"/>
                </a:solidFill>
              </a:rPr>
              <a:t>- Dépôt dispositif </a:t>
            </a:r>
            <a:r>
              <a:rPr lang="fr-FR" sz="2900" dirty="0" err="1">
                <a:solidFill>
                  <a:srgbClr val="000000"/>
                </a:solidFill>
              </a:rPr>
              <a:t>trait-d’union</a:t>
            </a:r>
            <a:r>
              <a:rPr lang="fr-FR" sz="2900" dirty="0">
                <a:solidFill>
                  <a:srgbClr val="000000"/>
                </a:solidFill>
              </a:rPr>
              <a:t> en lien avec le CHANGE</a:t>
            </a:r>
          </a:p>
          <a:p>
            <a:pPr marL="0" indent="0">
              <a:buNone/>
            </a:pPr>
            <a:r>
              <a:rPr lang="fr-FR" dirty="0">
                <a:solidFill>
                  <a:srgbClr val="000000"/>
                </a:solidFill>
              </a:rPr>
              <a:t>	- HTC : optimisation </a:t>
            </a:r>
          </a:p>
          <a:p>
            <a:pPr marL="0" indent="0">
              <a:buNone/>
            </a:pPr>
            <a:r>
              <a:rPr lang="fr-FR" sz="2900" dirty="0">
                <a:solidFill>
                  <a:srgbClr val="000000"/>
                </a:solidFill>
              </a:rPr>
              <a:t>	</a:t>
            </a:r>
            <a:r>
              <a:rPr lang="fr-FR" dirty="0">
                <a:solidFill>
                  <a:srgbClr val="000000"/>
                </a:solidFill>
              </a:rPr>
              <a:t>- Projet fin de vie EHPAD Gruffy </a:t>
            </a:r>
          </a:p>
          <a:p>
            <a:pPr marL="0" indent="0">
              <a:buNone/>
            </a:pPr>
            <a:r>
              <a:rPr lang="fr-FR" dirty="0">
                <a:solidFill>
                  <a:srgbClr val="000000"/>
                </a:solidFill>
              </a:rPr>
              <a:t>	- Etude de situations complexes : cas pratiques pour identifier les ruptures de parcours  ( ouverture CTLA partenaires du territoire, saisine EMG, transport inter EHPAD, disponibilités soins palliatifs ou fin de vie, prise en charge déficience de l’encéphale évolutive associée à des troubles cognitifs….)</a:t>
            </a:r>
            <a:br>
              <a:rPr lang="fr-FR" dirty="0"/>
            </a:br>
            <a:endParaRPr lang="fr-FR" dirty="0"/>
          </a:p>
        </p:txBody>
      </p:sp>
    </p:spTree>
    <p:extLst>
      <p:ext uri="{BB962C8B-B14F-4D97-AF65-F5344CB8AC3E}">
        <p14:creationId xmlns:p14="http://schemas.microsoft.com/office/powerpoint/2010/main" val="2999521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279868D-B228-402D-BECA-388D887D13F1}"/>
              </a:ext>
            </a:extLst>
          </p:cNvPr>
          <p:cNvSpPr>
            <a:spLocks noGrp="1"/>
          </p:cNvSpPr>
          <p:nvPr>
            <p:ph idx="1"/>
          </p:nvPr>
        </p:nvSpPr>
        <p:spPr>
          <a:xfrm>
            <a:off x="979602" y="757883"/>
            <a:ext cx="10515600" cy="4351338"/>
          </a:xfrm>
        </p:spPr>
        <p:txBody>
          <a:bodyPr>
            <a:normAutofit fontScale="92500" lnSpcReduction="10000"/>
          </a:bodyPr>
          <a:lstStyle/>
          <a:p>
            <a:pPr marL="0" indent="0">
              <a:spcAft>
                <a:spcPts val="400"/>
              </a:spcAft>
              <a:buNone/>
              <a:tabLst>
                <a:tab pos="3009900" algn="l"/>
              </a:tabLst>
            </a:pPr>
            <a:r>
              <a:rPr lang="fr-FR" sz="2500" b="1" u="sng" dirty="0">
                <a:solidFill>
                  <a:srgbClr val="009999"/>
                </a:solidFill>
                <a:latin typeface="Century Gothic" panose="020B0502020202020204" pitchFamily="34" charset="0"/>
              </a:rPr>
              <a:t>Sous-groupe n° 3</a:t>
            </a:r>
            <a:r>
              <a:rPr lang="fr-FR" sz="2500" b="1" dirty="0">
                <a:solidFill>
                  <a:srgbClr val="009999"/>
                </a:solidFill>
                <a:latin typeface="Century Gothic" panose="020B0502020202020204" pitchFamily="34" charset="0"/>
              </a:rPr>
              <a:t> : Parcours neurocognitifs/Spécificités</a:t>
            </a:r>
          </a:p>
          <a:p>
            <a:pPr marL="0" indent="0">
              <a:spcAft>
                <a:spcPts val="400"/>
              </a:spcAft>
              <a:buNone/>
              <a:tabLst>
                <a:tab pos="3009900" algn="l"/>
              </a:tabLst>
            </a:pPr>
            <a:r>
              <a:rPr lang="fr-FR" sz="2000" i="1" dirty="0">
                <a:solidFill>
                  <a:srgbClr val="009999"/>
                </a:solidFill>
                <a:latin typeface="Century Gothic" panose="020B0502020202020204" pitchFamily="34" charset="0"/>
              </a:rPr>
              <a:t>Pilotage : CHANGE – Dr M ALLARD-REYNIER</a:t>
            </a:r>
          </a:p>
          <a:p>
            <a:pPr marL="0" indent="0">
              <a:spcAft>
                <a:spcPts val="400"/>
              </a:spcAft>
              <a:buNone/>
              <a:tabLst>
                <a:tab pos="3009900" algn="l"/>
              </a:tabLst>
            </a:pPr>
            <a:endParaRPr lang="fr-FR" sz="2000" i="1" dirty="0">
              <a:solidFill>
                <a:srgbClr val="009999"/>
              </a:solidFill>
              <a:latin typeface="Century Gothic" panose="020B0502020202020204" pitchFamily="34" charset="0"/>
            </a:endParaRPr>
          </a:p>
          <a:p>
            <a:pPr marL="0" indent="0">
              <a:spcAft>
                <a:spcPts val="400"/>
              </a:spcAft>
              <a:buNone/>
              <a:tabLst>
                <a:tab pos="3009900" algn="l"/>
              </a:tabLst>
            </a:pPr>
            <a:r>
              <a:rPr lang="fr-FR" sz="2000" u="sng" dirty="0">
                <a:solidFill>
                  <a:srgbClr val="009999"/>
                </a:solidFill>
                <a:effectLst>
                  <a:outerShdw blurRad="38100" dist="38100" dir="2700000" algn="tl">
                    <a:srgbClr val="000000">
                      <a:alpha val="43137"/>
                    </a:srgbClr>
                  </a:outerShdw>
                </a:effectLst>
              </a:rPr>
              <a:t>Lancement d’un sous-groupe </a:t>
            </a:r>
          </a:p>
          <a:p>
            <a:pPr marL="342900" lvl="0" indent="-342900">
              <a:spcAft>
                <a:spcPts val="0"/>
              </a:spcAft>
              <a:buFont typeface="Calibri" panose="020F0502020204030204" pitchFamily="34" charset="0"/>
              <a:buChar char="-"/>
              <a:tabLst>
                <a:tab pos="3009900" algn="l"/>
              </a:tabLst>
            </a:pPr>
            <a:r>
              <a:rPr lang="fr-FR" sz="1800" dirty="0">
                <a:latin typeface="Calibri" panose="020F0502020204030204" pitchFamily="34" charset="0"/>
                <a:ea typeface="Calibri" panose="020F0502020204030204" pitchFamily="34" charset="0"/>
                <a:cs typeface="Times New Roman" panose="02020603050405020304" pitchFamily="18" charset="0"/>
              </a:rPr>
              <a:t>Rencontre avec le Dr ROUSSEL, cheffe du Pôle Santé Mentale (CHANGE) : projet de rencontre-échanges (ancien groupe 7 filières )</a:t>
            </a:r>
          </a:p>
          <a:p>
            <a:pPr marL="342900" lvl="0" indent="-342900">
              <a:spcAft>
                <a:spcPts val="0"/>
              </a:spcAft>
              <a:buFont typeface="Calibri" panose="020F0502020204030204" pitchFamily="34" charset="0"/>
              <a:buChar char="-"/>
              <a:tabLst>
                <a:tab pos="3009900" algn="l"/>
              </a:tabLst>
            </a:pPr>
            <a:r>
              <a:rPr lang="fr-FR" sz="1800" dirty="0">
                <a:latin typeface="Calibri" panose="020F0502020204030204" pitchFamily="34" charset="0"/>
                <a:ea typeface="Calibri" panose="020F0502020204030204" pitchFamily="34" charset="0"/>
                <a:cs typeface="Times New Roman" panose="02020603050405020304" pitchFamily="18" charset="0"/>
              </a:rPr>
              <a:t>Projet de contact avec l’EPSM 74 pour le secteur de St Julien en Genevois</a:t>
            </a:r>
          </a:p>
          <a:p>
            <a:pPr marL="342900" lvl="0" indent="-342900">
              <a:spcAft>
                <a:spcPts val="400"/>
              </a:spcAft>
              <a:buFont typeface="Calibri" panose="020F0502020204030204" pitchFamily="34" charset="0"/>
              <a:buChar char="-"/>
              <a:tabLst>
                <a:tab pos="3009900" algn="l"/>
              </a:tabLst>
            </a:pPr>
            <a:r>
              <a:rPr lang="fr-FR" sz="1800" dirty="0">
                <a:latin typeface="Calibri" panose="020F0502020204030204" pitchFamily="34" charset="0"/>
                <a:ea typeface="Calibri" panose="020F0502020204030204" pitchFamily="34" charset="0"/>
                <a:cs typeface="Times New Roman" panose="02020603050405020304" pitchFamily="18" charset="0"/>
              </a:rPr>
              <a:t>Transmission d’actualités </a:t>
            </a:r>
            <a:r>
              <a:rPr lang="fr-FR" sz="1800" dirty="0">
                <a:latin typeface="Calibri" panose="020F0502020204030204" pitchFamily="34" charset="0"/>
                <a:ea typeface="Calibri" panose="020F0502020204030204" pitchFamily="34" charset="0"/>
                <a:cs typeface="Calibri" panose="020F0502020204030204" pitchFamily="34" charset="0"/>
              </a:rPr>
              <a:t>→</a:t>
            </a:r>
            <a:r>
              <a:rPr lang="fr-FR" sz="1800" dirty="0">
                <a:latin typeface="Calibri" panose="020F0502020204030204" pitchFamily="34" charset="0"/>
                <a:ea typeface="Calibri" panose="020F0502020204030204" pitchFamily="34" charset="0"/>
                <a:cs typeface="Times New Roman" panose="02020603050405020304" pitchFamily="18" charset="0"/>
              </a:rPr>
              <a:t> éléments positifs qui permettront de montrer la reconstruction en cours </a:t>
            </a:r>
          </a:p>
          <a:p>
            <a:pPr marL="0" lvl="0" indent="0">
              <a:spcAft>
                <a:spcPts val="400"/>
              </a:spcAft>
              <a:buNone/>
              <a:tabLst>
                <a:tab pos="3009900" algn="l"/>
              </a:tabLst>
            </a:pPr>
            <a:endParaRPr lang="fr-FR" sz="1800" dirty="0">
              <a:latin typeface="Calibri" panose="020F0502020204030204" pitchFamily="34" charset="0"/>
              <a:ea typeface="Calibri" panose="020F0502020204030204" pitchFamily="34" charset="0"/>
              <a:cs typeface="Times New Roman" panose="02020603050405020304" pitchFamily="18" charset="0"/>
            </a:endParaRPr>
          </a:p>
          <a:p>
            <a:pPr marL="0" lvl="0" indent="0">
              <a:spcAft>
                <a:spcPts val="400"/>
              </a:spcAft>
              <a:buNone/>
              <a:tabLst>
                <a:tab pos="3009900" algn="l"/>
              </a:tabLst>
            </a:pPr>
            <a:r>
              <a:rPr lang="fr-FR" sz="1800" dirty="0">
                <a:latin typeface="Calibri" panose="020F0502020204030204" pitchFamily="34" charset="0"/>
                <a:ea typeface="Calibri" panose="020F0502020204030204" pitchFamily="34" charset="0"/>
                <a:cs typeface="Times New Roman" panose="02020603050405020304" pitchFamily="18" charset="0"/>
              </a:rPr>
              <a:t>Tps d’échange entre les 2 chefs de pôle Gériatrie/Santé Mentale </a:t>
            </a:r>
          </a:p>
          <a:p>
            <a:pPr marL="0" lvl="0" indent="0">
              <a:spcAft>
                <a:spcPts val="400"/>
              </a:spcAft>
              <a:buNone/>
              <a:tabLst>
                <a:tab pos="3009900" algn="l"/>
              </a:tabLst>
            </a:pPr>
            <a:r>
              <a:rPr lang="fr-FR" sz="1800" dirty="0">
                <a:latin typeface="Calibri" panose="020F0502020204030204" pitchFamily="34" charset="0"/>
                <a:ea typeface="Calibri" panose="020F0502020204030204" pitchFamily="34" charset="0"/>
                <a:cs typeface="Times New Roman" panose="02020603050405020304" pitchFamily="18" charset="0"/>
              </a:rPr>
              <a:t>Puis élargir aux acteurs gériatrie - filières = les besoins mutuels de chacune des 2 spécialités </a:t>
            </a:r>
          </a:p>
          <a:p>
            <a:pPr marL="0" indent="0">
              <a:spcAft>
                <a:spcPts val="400"/>
              </a:spcAft>
              <a:buNone/>
              <a:tabLst>
                <a:tab pos="3009900" algn="l"/>
              </a:tabLst>
            </a:pPr>
            <a:endParaRPr lang="fr-FR"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3672034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086A851-AF68-4CFE-A0FC-05B589F84282}"/>
              </a:ext>
            </a:extLst>
          </p:cNvPr>
          <p:cNvSpPr>
            <a:spLocks noGrp="1"/>
          </p:cNvSpPr>
          <p:nvPr>
            <p:ph idx="1"/>
          </p:nvPr>
        </p:nvSpPr>
        <p:spPr>
          <a:xfrm>
            <a:off x="464949" y="229334"/>
            <a:ext cx="11538487" cy="6244349"/>
          </a:xfrm>
        </p:spPr>
        <p:txBody>
          <a:bodyPr>
            <a:normAutofit/>
          </a:bodyPr>
          <a:lstStyle/>
          <a:p>
            <a:pPr marL="0" indent="0">
              <a:spcAft>
                <a:spcPts val="400"/>
              </a:spcAft>
              <a:buNone/>
              <a:tabLst>
                <a:tab pos="3009900" algn="l"/>
              </a:tabLst>
            </a:pPr>
            <a:r>
              <a:rPr lang="fr-FR" sz="2500" b="1" u="sng" dirty="0">
                <a:solidFill>
                  <a:srgbClr val="009999"/>
                </a:solidFill>
                <a:latin typeface="Century Gothic" panose="020B0502020202020204" pitchFamily="34" charset="0"/>
              </a:rPr>
              <a:t>Sous-groupe n°4</a:t>
            </a:r>
            <a:r>
              <a:rPr lang="fr-FR" sz="2500" b="1" dirty="0">
                <a:solidFill>
                  <a:srgbClr val="009999"/>
                </a:solidFill>
                <a:latin typeface="Century Gothic" panose="020B0502020202020204" pitchFamily="34" charset="0"/>
              </a:rPr>
              <a:t> : Communication inter professionnels/Outil Partagé autour des usagers</a:t>
            </a:r>
          </a:p>
          <a:p>
            <a:pPr marL="0" indent="0">
              <a:spcAft>
                <a:spcPts val="400"/>
              </a:spcAft>
              <a:buNone/>
              <a:tabLst>
                <a:tab pos="3009900" algn="l"/>
              </a:tabLst>
            </a:pPr>
            <a:r>
              <a:rPr lang="fr-FR" sz="2000" i="1" dirty="0">
                <a:solidFill>
                  <a:srgbClr val="009999"/>
                </a:solidFill>
                <a:latin typeface="Century Gothic" panose="020B0502020202020204" pitchFamily="34" charset="0"/>
              </a:rPr>
              <a:t>Pilotage : CHANGE – L. FOSSE</a:t>
            </a:r>
            <a:endParaRPr lang="fr-FR" sz="1050" b="1" dirty="0">
              <a:solidFill>
                <a:srgbClr val="009999"/>
              </a:solidFill>
              <a:latin typeface="Century Gothic" panose="020B0502020202020204" pitchFamily="34" charset="0"/>
            </a:endParaRPr>
          </a:p>
          <a:p>
            <a:pPr marL="0" indent="0">
              <a:spcAft>
                <a:spcPts val="400"/>
              </a:spcAft>
              <a:buNone/>
              <a:tabLst>
                <a:tab pos="3009900" algn="l"/>
              </a:tabLst>
            </a:pPr>
            <a:r>
              <a:rPr lang="fr-FR" sz="2000" u="sng" dirty="0">
                <a:solidFill>
                  <a:srgbClr val="009999"/>
                </a:solidFill>
                <a:effectLst>
                  <a:outerShdw blurRad="38100" dist="38100" dir="2700000" algn="tl">
                    <a:srgbClr val="000000">
                      <a:alpha val="43137"/>
                    </a:srgbClr>
                  </a:outerShdw>
                </a:effectLst>
              </a:rPr>
              <a:t>Objectifs</a:t>
            </a:r>
          </a:p>
          <a:p>
            <a:pPr marL="0" lvl="0" indent="0">
              <a:buNone/>
            </a:pPr>
            <a:r>
              <a:rPr lang="fr-FR" sz="1800" dirty="0">
                <a:solidFill>
                  <a:prstClr val="black"/>
                </a:solidFill>
              </a:rPr>
              <a:t>- Promouvoir les moyens de communication/partage d’informations concourant à fluidifier les échanges et parcours </a:t>
            </a:r>
          </a:p>
          <a:p>
            <a:pPr marL="0" indent="0">
              <a:spcAft>
                <a:spcPts val="400"/>
              </a:spcAft>
              <a:buNone/>
              <a:tabLst>
                <a:tab pos="3009900" algn="l"/>
              </a:tabLst>
            </a:pPr>
            <a:r>
              <a:rPr lang="fr-FR" sz="1800" dirty="0">
                <a:solidFill>
                  <a:prstClr val="black"/>
                </a:solidFill>
              </a:rPr>
              <a:t>- Sensibiliser les acteurs des parcours gérontologiques à l’utilisation de la plateforme SISRA (outil régional)</a:t>
            </a:r>
          </a:p>
          <a:p>
            <a:pPr marL="0" indent="0">
              <a:spcAft>
                <a:spcPts val="400"/>
              </a:spcAft>
              <a:buNone/>
              <a:tabLst>
                <a:tab pos="3009900" algn="l"/>
              </a:tabLst>
            </a:pPr>
            <a:r>
              <a:rPr lang="fr-FR" sz="1800" dirty="0">
                <a:solidFill>
                  <a:prstClr val="black"/>
                </a:solidFill>
              </a:rPr>
              <a:t>- Faciliter le recours à la télémédecine de manière structurée et sécurisée</a:t>
            </a:r>
          </a:p>
          <a:p>
            <a:pPr marL="0" indent="0">
              <a:buNone/>
            </a:pPr>
            <a:r>
              <a:rPr lang="fr-FR" sz="1800" dirty="0">
                <a:solidFill>
                  <a:prstClr val="black"/>
                </a:solidFill>
              </a:rPr>
              <a:t>- Identifier les besoins et contraintes des différents acteurs des filières gérontologiques (EHPAD, SAAD, SSIAD, CH…)</a:t>
            </a:r>
          </a:p>
          <a:p>
            <a:pPr marL="0" indent="0">
              <a:spcAft>
                <a:spcPts val="400"/>
              </a:spcAft>
              <a:buNone/>
              <a:tabLst>
                <a:tab pos="3009900" algn="l"/>
              </a:tabLst>
            </a:pPr>
            <a:r>
              <a:rPr lang="fr-FR" sz="2000" u="sng" dirty="0">
                <a:solidFill>
                  <a:srgbClr val="009999"/>
                </a:solidFill>
                <a:effectLst>
                  <a:outerShdw blurRad="38100" dist="38100" dir="2700000" algn="tl">
                    <a:srgbClr val="000000">
                      <a:alpha val="43137"/>
                    </a:srgbClr>
                  </a:outerShdw>
                </a:effectLst>
              </a:rPr>
              <a:t>Actions </a:t>
            </a:r>
          </a:p>
          <a:p>
            <a:pPr>
              <a:spcAft>
                <a:spcPts val="400"/>
              </a:spcAft>
              <a:buFont typeface="Wingdings" panose="05000000000000000000" pitchFamily="2" charset="2"/>
              <a:buChar char="ü"/>
              <a:tabLst>
                <a:tab pos="3009900" algn="l"/>
              </a:tabLst>
            </a:pPr>
            <a:r>
              <a:rPr lang="fr-FR" sz="1800" dirty="0">
                <a:latin typeface="Calibri" panose="020F0502020204030204" pitchFamily="34" charset="0"/>
                <a:ea typeface="Calibri" panose="020F0502020204030204" pitchFamily="34" charset="0"/>
                <a:cs typeface="Times New Roman" panose="02020603050405020304" pitchFamily="18" charset="0"/>
              </a:rPr>
              <a:t>Campagne au sein du CHANGE pour développer le recours à la plateforme SISRA et accompagner les équipes</a:t>
            </a:r>
          </a:p>
          <a:p>
            <a:pPr>
              <a:spcAft>
                <a:spcPts val="400"/>
              </a:spcAft>
              <a:buFont typeface="Wingdings" panose="05000000000000000000" pitchFamily="2" charset="2"/>
              <a:buChar char="ü"/>
              <a:tabLst>
                <a:tab pos="3009900" algn="l"/>
              </a:tabLst>
            </a:pPr>
            <a:r>
              <a:rPr lang="fr-FR" sz="1800" dirty="0">
                <a:latin typeface="Calibri" panose="020F0502020204030204" pitchFamily="34" charset="0"/>
                <a:cs typeface="Times New Roman" panose="02020603050405020304" pitchFamily="18" charset="0"/>
              </a:rPr>
              <a:t>Recensement des modalités d’accès à l’expertise hospitalière : diffusion de la première version du « livret d’expertise »</a:t>
            </a:r>
            <a:endParaRPr lang="fr-FR" sz="1800" dirty="0">
              <a:latin typeface="Calibri" panose="020F0502020204030204" pitchFamily="34" charset="0"/>
              <a:ea typeface="Calibri" panose="020F0502020204030204" pitchFamily="34" charset="0"/>
              <a:cs typeface="Times New Roman" panose="02020603050405020304" pitchFamily="18" charset="0"/>
            </a:endParaRPr>
          </a:p>
          <a:p>
            <a:pPr>
              <a:spcAft>
                <a:spcPts val="400"/>
              </a:spcAft>
              <a:buFont typeface="Wingdings" panose="05000000000000000000" pitchFamily="2" charset="2"/>
              <a:buChar char="ü"/>
              <a:tabLst>
                <a:tab pos="3009900" algn="l"/>
              </a:tabLst>
            </a:pPr>
            <a:r>
              <a:rPr lang="fr-FR" sz="1800" dirty="0">
                <a:latin typeface="Calibri" panose="020F0502020204030204" pitchFamily="34" charset="0"/>
                <a:cs typeface="Times New Roman" panose="02020603050405020304" pitchFamily="18" charset="0"/>
              </a:rPr>
              <a:t> Présentation de l’outil « </a:t>
            </a:r>
            <a:r>
              <a:rPr lang="fr-FR" sz="1800" dirty="0" err="1">
                <a:latin typeface="Calibri" panose="020F0502020204030204" pitchFamily="34" charset="0"/>
                <a:cs typeface="Times New Roman" panose="02020603050405020304" pitchFamily="18" charset="0"/>
              </a:rPr>
              <a:t>MonSisra</a:t>
            </a:r>
            <a:r>
              <a:rPr lang="fr-FR" sz="1800" dirty="0">
                <a:latin typeface="Calibri" panose="020F0502020204030204" pitchFamily="34" charset="0"/>
                <a:cs typeface="Times New Roman" panose="02020603050405020304" pitchFamily="18" charset="0"/>
              </a:rPr>
              <a:t> » en visioconférence </a:t>
            </a:r>
            <a:r>
              <a:rPr lang="fr-FR" sz="1800" dirty="0">
                <a:solidFill>
                  <a:srgbClr val="0070C0"/>
                </a:solidFill>
                <a:latin typeface="Calibri" panose="020F0502020204030204" pitchFamily="34" charset="0"/>
                <a:cs typeface="Times New Roman" panose="02020603050405020304" pitchFamily="18" charset="0"/>
              </a:rPr>
              <a:t>GCS SARA = lundi 26 janvier 2024 – 11h à 12h30</a:t>
            </a:r>
          </a:p>
          <a:p>
            <a:pPr marL="0" lvl="0" indent="0">
              <a:spcAft>
                <a:spcPts val="400"/>
              </a:spcAft>
              <a:buNone/>
              <a:tabLst>
                <a:tab pos="3009900" algn="l"/>
              </a:tabLst>
            </a:pPr>
            <a:r>
              <a:rPr lang="fr-FR" sz="1800" i="1" u="sng" dirty="0">
                <a:solidFill>
                  <a:srgbClr val="009999"/>
                </a:solidFill>
                <a:latin typeface="Calibri" panose="020F0502020204030204" pitchFamily="34" charset="0"/>
                <a:ea typeface="Calibri" panose="020F0502020204030204" pitchFamily="34" charset="0"/>
                <a:cs typeface="Times New Roman" panose="02020603050405020304" pitchFamily="18" charset="0"/>
              </a:rPr>
              <a:t>Prochaines réflexions</a:t>
            </a:r>
            <a:r>
              <a:rPr lang="fr-FR" sz="1800" dirty="0">
                <a:solidFill>
                  <a:srgbClr val="009999"/>
                </a:solidFill>
                <a:latin typeface="Calibri" panose="020F0502020204030204" pitchFamily="34" charset="0"/>
                <a:ea typeface="Calibri" panose="020F0502020204030204" pitchFamily="34" charset="0"/>
                <a:cs typeface="Times New Roman" panose="02020603050405020304" pitchFamily="18" charset="0"/>
              </a:rPr>
              <a:t> : </a:t>
            </a:r>
            <a:endParaRPr lang="fr-FR" sz="2400" dirty="0">
              <a:latin typeface="Calibri" panose="020F0502020204030204" pitchFamily="34" charset="0"/>
              <a:ea typeface="Calibri" panose="020F0502020204030204" pitchFamily="34" charset="0"/>
              <a:cs typeface="Times New Roman" panose="02020603050405020304" pitchFamily="18" charset="0"/>
            </a:endParaRPr>
          </a:p>
          <a:p>
            <a:pPr lvl="1">
              <a:spcAft>
                <a:spcPts val="400"/>
              </a:spcAft>
              <a:buFont typeface="Symbol" panose="05050102010706020507" pitchFamily="18" charset="2"/>
              <a:buChar char="Þ"/>
              <a:tabLst>
                <a:tab pos="3009900" algn="l"/>
              </a:tabLst>
            </a:pPr>
            <a:r>
              <a:rPr lang="fr-FR" sz="1800" dirty="0">
                <a:latin typeface="Calibri" panose="020F0502020204030204" pitchFamily="34" charset="0"/>
                <a:cs typeface="Times New Roman" panose="02020603050405020304" pitchFamily="18" charset="0"/>
              </a:rPr>
              <a:t> Formations communes SISRA ?           =&gt;   Groupes métiers ?           =&gt; Faciliter installation outils et TLM </a:t>
            </a:r>
          </a:p>
          <a:p>
            <a:pPr marL="0" indent="0">
              <a:spcAft>
                <a:spcPts val="400"/>
              </a:spcAft>
              <a:buNone/>
              <a:tabLst>
                <a:tab pos="3009900" algn="l"/>
              </a:tabLst>
            </a:pPr>
            <a:endParaRPr lang="fr-FR" sz="3600" i="1" dirty="0">
              <a:latin typeface="Calibri" panose="020F0502020204030204" pitchFamily="34" charset="0"/>
              <a:ea typeface="Calibri" panose="020F0502020204030204" pitchFamily="34" charset="0"/>
              <a:cs typeface="Times New Roman" panose="02020603050405020304" pitchFamily="18" charset="0"/>
            </a:endParaRPr>
          </a:p>
          <a:p>
            <a:pPr marL="0" indent="0">
              <a:spcAft>
                <a:spcPts val="400"/>
              </a:spcAft>
              <a:buNone/>
              <a:tabLst>
                <a:tab pos="3009900" algn="l"/>
              </a:tabLst>
            </a:pPr>
            <a:endParaRPr lang="fr-FR" b="1" dirty="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4073523804"/>
      </p:ext>
    </p:extLst>
  </p:cSld>
  <p:clrMapOvr>
    <a:masterClrMapping/>
  </p:clrMapOvr>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1509</Words>
  <Application>Microsoft Office PowerPoint</Application>
  <PresentationFormat>Grand écran</PresentationFormat>
  <Paragraphs>146</Paragraphs>
  <Slides>12</Slides>
  <Notes>3</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12</vt:i4>
      </vt:variant>
    </vt:vector>
  </HeadingPairs>
  <TitlesOfParts>
    <vt:vector size="22" baseType="lpstr">
      <vt:lpstr>Arial</vt:lpstr>
      <vt:lpstr>Arial Narrow</vt:lpstr>
      <vt:lpstr>Calibri</vt:lpstr>
      <vt:lpstr>Calibri Light</vt:lpstr>
      <vt:lpstr>Century Gothic</vt:lpstr>
      <vt:lpstr>Courier New</vt:lpstr>
      <vt:lpstr>Symbol</vt:lpstr>
      <vt:lpstr>Times New Roman</vt:lpstr>
      <vt:lpstr>Wingdings</vt:lpstr>
      <vt:lpstr>1_Thème Office</vt:lpstr>
      <vt:lpstr>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Maud DEVIS</dc:creator>
  <cp:lastModifiedBy>Maud DEVIS</cp:lastModifiedBy>
  <cp:revision>10</cp:revision>
  <dcterms:created xsi:type="dcterms:W3CDTF">2024-01-29T09:47:18Z</dcterms:created>
  <dcterms:modified xsi:type="dcterms:W3CDTF">2024-02-07T11:26:38Z</dcterms:modified>
</cp:coreProperties>
</file>