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2" r:id="rId2"/>
    <p:sldId id="272" r:id="rId3"/>
    <p:sldId id="259" r:id="rId4"/>
    <p:sldId id="284" r:id="rId5"/>
    <p:sldId id="285" r:id="rId6"/>
    <p:sldId id="286" r:id="rId7"/>
    <p:sldId id="287" r:id="rId8"/>
    <p:sldId id="273" r:id="rId9"/>
    <p:sldId id="280" r:id="rId10"/>
    <p:sldId id="281" r:id="rId1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n MASSON" initials="JM" lastIdx="8" clrIdx="0">
    <p:extLst>
      <p:ext uri="{19B8F6BF-5375-455C-9EA6-DF929625EA0E}">
        <p15:presenceInfo xmlns:p15="http://schemas.microsoft.com/office/powerpoint/2012/main" userId="bea3c0d750aefc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19"/>
    <a:srgbClr val="009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48"/>
  </p:normalViewPr>
  <p:slideViewPr>
    <p:cSldViewPr>
      <p:cViewPr varScale="1">
        <p:scale>
          <a:sx n="108" d="100"/>
          <a:sy n="108" d="100"/>
        </p:scale>
        <p:origin x="16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1CE76E-F90D-44AC-AB44-42CF26DC8AD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ery.info/tag/innovation-frugale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>
                <a:effectLst/>
              </a:rPr>
              <a:t>.</a:t>
            </a:r>
          </a:p>
          <a:p>
            <a:r>
              <a:rPr lang="fr-FR" b="0" dirty="0">
                <a:effectLst/>
              </a:rPr>
              <a:t>la </a:t>
            </a:r>
            <a:r>
              <a:rPr lang="fr-FR" b="0" dirty="0" err="1">
                <a:effectLst/>
              </a:rPr>
              <a:t>coconception</a:t>
            </a:r>
            <a:r>
              <a:rPr lang="fr-FR" b="0" dirty="0">
                <a:effectLst/>
              </a:rPr>
              <a:t>, avec les bénéficiaires, les coproducteurs et les partenaires de solutions et de dispositifs utilisant les nouvelles technologies</a:t>
            </a:r>
          </a:p>
          <a:p>
            <a:endParaRPr lang="fr-FR" b="0" dirty="0">
              <a:effectLst/>
            </a:endParaRPr>
          </a:p>
          <a:p>
            <a:r>
              <a:rPr lang="fr-FR" b="0" dirty="0">
                <a:effectLst/>
              </a:rPr>
              <a:t>« </a:t>
            </a:r>
            <a:r>
              <a:rPr lang="fr-FR" b="0" dirty="0">
                <a:effectLst/>
                <a:hlinkClick r:id="rId3"/>
              </a:rPr>
              <a:t>innovation frugale</a:t>
            </a:r>
            <a:r>
              <a:rPr lang="fr-FR" b="0" dirty="0">
                <a:effectLst/>
              </a:rPr>
              <a:t> » du fait de sa volonté de réduire les coûts de l’innovation technologique pour la santé et l’autonomie des patients et personnes en situation de handicap, elles-mêmes mises à contribution dès la conception des solutions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CE76E-F90D-44AC-AB44-42CF26DC8AD1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521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7D9A924D-729B-41B9-AE36-B453B093E3E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BA6D3F-7C5B-4FD5-8912-C73BE9EB1CA7}" type="slidenum">
              <a:t>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ADF641F0-824A-4EB6-9563-A7798C1BA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Espace réservé des notes 2">
            <a:extLst>
              <a:ext uri="{FF2B5EF4-FFF2-40B4-BE49-F238E27FC236}">
                <a16:creationId xmlns:a16="http://schemas.microsoft.com/office/drawing/2014/main" id="{56070C50-79FD-4972-90B8-D0B39B2C45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2 bulles : 1 pour la population, 1 pour les symptômes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CE76E-F90D-44AC-AB44-42CF26DC8AD1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88195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9B57037-08B0-4AF0-814C-87BBAE960D5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916426-723A-43FE-9A08-853C10EE6737}" type="slidenum">
              <a:t>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E4FEAA0C-4540-4982-9395-DF30E0D54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Espace réservé des notes 2">
            <a:extLst>
              <a:ext uri="{FF2B5EF4-FFF2-40B4-BE49-F238E27FC236}">
                <a16:creationId xmlns:a16="http://schemas.microsoft.com/office/drawing/2014/main" id="{5D5025C5-B8A9-4569-82B1-F7548A08FA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39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DD214-A177-4D96-97C2-FD4D6D84BB4D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45224"/>
            <a:ext cx="1800864" cy="72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8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82F16-3231-4255-898C-85162FE00D7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046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3238" y="692150"/>
            <a:ext cx="2132012" cy="543401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243638" cy="543401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612F8-3945-4B79-BF1B-01F6BAF131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877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AC6D1-6DA7-4A0C-8D71-1A50099C023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358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8EA67-0C03-495F-BE4E-79D07F1FF7E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279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29B51-6A83-4CDF-AE8B-6F3FC4F4B9D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252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52A0-687A-47C9-9C6A-63A16DAC24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6511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79CFA-E563-4E38-83A0-36646662CF5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073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907D6-CD47-402E-9C02-60D9D40AB83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935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61CFD-81B0-499F-B2D8-5E7FCB7B8E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657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63DCB-22F1-4445-84CC-F5CB9A98AB4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1856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" y="3048"/>
            <a:ext cx="9012936" cy="6851904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692150"/>
            <a:ext cx="79422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976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95D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76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95D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976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95D9"/>
                </a:solidFill>
              </a:defRPr>
            </a:lvl1pPr>
          </a:lstStyle>
          <a:p>
            <a:fld id="{1AC4065B-34CB-4E11-AF36-4E03C8B6C00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20019"/>
          </a:solidFill>
          <a:latin typeface="Century Gothic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20019"/>
          </a:solidFill>
          <a:latin typeface="Century Gothic" panose="020B0502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20019"/>
          </a:solidFill>
          <a:latin typeface="Century Gothic" panose="020B0502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20019"/>
          </a:solidFill>
          <a:latin typeface="Century Gothic" panose="020B0502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20019"/>
          </a:solidFill>
          <a:latin typeface="Century Gothic" panose="020B0502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esis.hdj@ch-annecygenevois.f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4"/>
          <p:cNvSpPr txBox="1">
            <a:spLocks noGrp="1"/>
          </p:cNvSpPr>
          <p:nvPr>
            <p:ph idx="1"/>
          </p:nvPr>
        </p:nvSpPr>
        <p:spPr>
          <a:xfrm>
            <a:off x="755576" y="5229200"/>
            <a:ext cx="7776864" cy="10341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Plateforme de bilan des troubles de l</a:t>
            </a:r>
            <a:r>
              <a:rPr lang="fr-FR" sz="1800" b="1" u="sng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’équilibre</a:t>
            </a: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et de la </a:t>
            </a:r>
            <a:r>
              <a:rPr lang="fr-FR" sz="1800" b="1" u="sng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marche </a:t>
            </a:r>
          </a:p>
          <a:p>
            <a:pPr marL="0" indent="0" algn="ctr">
              <a:buNone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des </a:t>
            </a:r>
            <a:r>
              <a:rPr lang="fr-FR" sz="1800" b="1" u="sng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personnes âgées </a:t>
            </a: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et/ou en situation de </a:t>
            </a:r>
            <a:r>
              <a:rPr lang="fr-FR" sz="1800" b="1" u="sng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handicap </a:t>
            </a:r>
          </a:p>
          <a:p>
            <a:pPr marL="0" indent="0" algn="ctr">
              <a:buNone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Prévention des chutes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259632" y="545552"/>
            <a:ext cx="7200800" cy="172819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b="1" dirty="0">
              <a:latin typeface="Candara" panose="020E0502030303020204" pitchFamily="34" charset="0"/>
            </a:endParaRPr>
          </a:p>
          <a:p>
            <a:pPr algn="ctr"/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HOPITAL DE JOUR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latin typeface="Candara" panose="020E0502030303020204" pitchFamily="34" charset="0"/>
                <a:ea typeface="Batang" panose="02030600000101010101" pitchFamily="18" charset="-127"/>
              </a:rPr>
              <a:t>EQUILIBRE ET MOUVEMENT</a:t>
            </a:r>
          </a:p>
          <a:p>
            <a:pPr algn="ctr"/>
            <a:endParaRPr lang="fr-FR" dirty="0">
              <a:latin typeface="Candara" panose="020E0502030303020204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6" name="AutoShape 2" descr="Photos de Équilibre pierre main, Images de Équilibre pierre main | 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A2BCC0C-39F0-4460-BEBB-EF39AF97C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7" r="2017" b="6701"/>
          <a:stretch/>
        </p:blipFill>
        <p:spPr>
          <a:xfrm>
            <a:off x="3219546" y="2599344"/>
            <a:ext cx="2737347" cy="23042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33453E-42DD-4310-8CC0-0D765CD90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8" t="1260" r="8872" b="4405"/>
          <a:stretch/>
        </p:blipFill>
        <p:spPr>
          <a:xfrm>
            <a:off x="375550" y="2599344"/>
            <a:ext cx="2737348" cy="23042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EC66DE-D6BA-48D2-87D0-BCCEB372A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01" r="-3914"/>
          <a:stretch/>
        </p:blipFill>
        <p:spPr>
          <a:xfrm flipH="1">
            <a:off x="5922468" y="2599344"/>
            <a:ext cx="285758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912768" cy="792163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Adresser un patient en HDJ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424847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Pour toute information ou pour adresser un patient, contactez notre secrétariat en précisant votre demande:</a:t>
            </a:r>
          </a:p>
          <a:p>
            <a:r>
              <a:rPr lang="fr-FR" dirty="0"/>
              <a:t>Identité du patient (nom, prénom, date de naissance, coordonnées téléphoniques et adresse postale)</a:t>
            </a:r>
          </a:p>
          <a:p>
            <a:r>
              <a:rPr lang="fr-FR" dirty="0"/>
              <a:t>Accord du Médecin traitant, si possible courrier avec indication, antécédents, traitements </a:t>
            </a:r>
          </a:p>
          <a:p>
            <a:r>
              <a:rPr lang="fr-FR" dirty="0"/>
              <a:t>Coordonnées du Médecin traitant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31391" y="4591543"/>
            <a:ext cx="4315865" cy="14401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esis.hdj@ch-annecygenevois.fr</a:t>
            </a:r>
            <a:endParaRPr lang="fr-FR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000" dirty="0"/>
              <a:t>04.56.49.77.89</a:t>
            </a:r>
          </a:p>
          <a:p>
            <a:pPr marL="0" indent="0" algn="ctr">
              <a:buNone/>
            </a:pPr>
            <a:r>
              <a:rPr lang="fr-FR" sz="2000" dirty="0"/>
              <a:t>21, rue du bois gentil</a:t>
            </a:r>
          </a:p>
          <a:p>
            <a:pPr marL="0" indent="0" algn="ctr">
              <a:buNone/>
            </a:pPr>
            <a:r>
              <a:rPr lang="fr-FR" sz="2000" dirty="0"/>
              <a:t>74600 Seynod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B5DF65-D969-4041-8525-3C83B8F24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8" t="8118" r="12177" b="4377"/>
          <a:stretch/>
        </p:blipFill>
        <p:spPr>
          <a:xfrm>
            <a:off x="558175" y="4629783"/>
            <a:ext cx="1781577" cy="14401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7FD3BF-F729-4899-AF9B-57BEDE0F7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974" y="4623613"/>
            <a:ext cx="1440161" cy="1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445698" cy="792163"/>
          </a:xfrm>
        </p:spPr>
        <p:txBody>
          <a:bodyPr/>
          <a:lstStyle/>
          <a:p>
            <a:pPr algn="l"/>
            <a:r>
              <a:rPr lang="fr-FR" dirty="0"/>
              <a:t>	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Espace Santé Innovation du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Semnoz</a:t>
            </a:r>
            <a:br>
              <a:rPr lang="fr-FR" dirty="0">
                <a:solidFill>
                  <a:schemeClr val="accent1">
                    <a:lumMod val="50000"/>
                  </a:schemeClr>
                </a:solidFill>
              </a:rPr>
            </a:b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9383"/>
            <a:ext cx="8229600" cy="4680520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Site gériatrique du CHANGE à Seynod</a:t>
            </a:r>
          </a:p>
          <a:p>
            <a:r>
              <a:rPr lang="fr-FR" sz="2000" dirty="0"/>
              <a:t>Soins de Suite Réadaptation</a:t>
            </a:r>
          </a:p>
          <a:p>
            <a:r>
              <a:rPr lang="fr-FR" sz="2000" dirty="0"/>
              <a:t>Unité de Soins de Longue Durée</a:t>
            </a:r>
          </a:p>
          <a:p>
            <a:r>
              <a:rPr lang="fr-FR" sz="2000" dirty="0"/>
              <a:t>Unité </a:t>
            </a:r>
            <a:r>
              <a:rPr lang="fr-FR" sz="2000" dirty="0" err="1"/>
              <a:t>Cognitivo-Comportementale</a:t>
            </a:r>
            <a:endParaRPr lang="fr-FR" sz="2000" dirty="0"/>
          </a:p>
          <a:p>
            <a:r>
              <a:rPr lang="fr-FR" sz="2000" dirty="0"/>
              <a:t>Unité d’Hébergement Renforcé </a:t>
            </a:r>
          </a:p>
          <a:p>
            <a:r>
              <a:rPr lang="fr-FR" sz="2000" dirty="0"/>
              <a:t>HDJ Equilibre et Mouvement</a:t>
            </a:r>
          </a:p>
          <a:p>
            <a:r>
              <a:rPr lang="fr-FR" sz="2000" dirty="0"/>
              <a:t>Plateforme de prévention de chutes des filières gérontologiques</a:t>
            </a:r>
          </a:p>
          <a:p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D8E2E9-A234-4C11-92EB-A6F9C435D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011423"/>
            <a:ext cx="1728192" cy="1159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75E7A9-0F2B-45D5-A525-93EA42E0C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99" t="15962" r="14322"/>
          <a:stretch/>
        </p:blipFill>
        <p:spPr>
          <a:xfrm>
            <a:off x="551387" y="4692283"/>
            <a:ext cx="3888432" cy="11374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092D36-A8A7-4A3F-952A-667DAC4BD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6981">
            <a:off x="1939602" y="5333818"/>
            <a:ext cx="706767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6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C9EE2BD-69E0-4C51-B1E1-1478A4582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50000"/>
          </a:blip>
          <a:srcRect l="56024" r="5134" b="6937"/>
          <a:stretch/>
        </p:blipFill>
        <p:spPr>
          <a:xfrm>
            <a:off x="6611127" y="1376393"/>
            <a:ext cx="2114434" cy="14966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re 4">
            <a:extLst>
              <a:ext uri="{FF2B5EF4-FFF2-40B4-BE49-F238E27FC236}">
                <a16:creationId xmlns:a16="http://schemas.microsoft.com/office/drawing/2014/main" id="{E6A7E76C-FB51-4B82-B11B-573F131309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31640" y="260648"/>
            <a:ext cx="8228766" cy="858503"/>
          </a:xfrm>
        </p:spPr>
        <p:txBody>
          <a:bodyPr/>
          <a:lstStyle/>
          <a:p>
            <a:pPr lvl="0" algn="l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Une équipe pluridisciplinaire</a:t>
            </a:r>
          </a:p>
        </p:txBody>
      </p:sp>
      <p:pic>
        <p:nvPicPr>
          <p:cNvPr id="6" name="Image 36">
            <a:extLst>
              <a:ext uri="{FF2B5EF4-FFF2-40B4-BE49-F238E27FC236}">
                <a16:creationId xmlns:a16="http://schemas.microsoft.com/office/drawing/2014/main" id="{F37017FC-D77A-482C-9590-7CD2ECD6A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2756">
            <a:off x="910932" y="2367240"/>
            <a:ext cx="8228758" cy="8571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Forme libre 2">
            <a:extLst>
              <a:ext uri="{FF2B5EF4-FFF2-40B4-BE49-F238E27FC236}">
                <a16:creationId xmlns:a16="http://schemas.microsoft.com/office/drawing/2014/main" id="{C2F694C0-AEF3-43B9-AA3A-036256BB4FAC}"/>
              </a:ext>
            </a:extLst>
          </p:cNvPr>
          <p:cNvSpPr/>
          <p:nvPr/>
        </p:nvSpPr>
        <p:spPr>
          <a:xfrm>
            <a:off x="1429065" y="1006134"/>
            <a:ext cx="7450845" cy="465710"/>
          </a:xfrm>
          <a:custGeom>
            <a:avLst/>
            <a:gdLst>
              <a:gd name="f0" fmla="val w"/>
              <a:gd name="f1" fmla="val h"/>
              <a:gd name="f2" fmla="val 0"/>
              <a:gd name="f3" fmla="val 30302"/>
              <a:gd name="f4" fmla="val 2816"/>
              <a:gd name="f5" fmla="val 30298"/>
              <a:gd name="f6" fmla="val 348"/>
              <a:gd name="f7" fmla="val 361"/>
              <a:gd name="f8" fmla="val 29877"/>
              <a:gd name="f9" fmla="val 490"/>
              <a:gd name="f10" fmla="val 29508"/>
              <a:gd name="f11" fmla="val 612"/>
              <a:gd name="f12" fmla="val 29165"/>
              <a:gd name="f13" fmla="val 723"/>
              <a:gd name="f14" fmla="val 28822"/>
              <a:gd name="f15" fmla="val 834"/>
              <a:gd name="f16" fmla="val 28505"/>
              <a:gd name="f17" fmla="val 934"/>
              <a:gd name="f18" fmla="val 28182"/>
              <a:gd name="f19" fmla="val 1017"/>
              <a:gd name="f20" fmla="val 27859"/>
              <a:gd name="f21" fmla="val 1100"/>
              <a:gd name="f22" fmla="val 27531"/>
              <a:gd name="f23" fmla="val 1167"/>
              <a:gd name="f24" fmla="val 27167"/>
              <a:gd name="f25" fmla="val 1214"/>
              <a:gd name="f26" fmla="val 26803"/>
              <a:gd name="f27" fmla="val 1260"/>
              <a:gd name="f28" fmla="val 26402"/>
              <a:gd name="f29" fmla="val 1286"/>
              <a:gd name="f30" fmla="val 25933"/>
              <a:gd name="f31" fmla="val 25650"/>
              <a:gd name="f32" fmla="val 25342"/>
              <a:gd name="f33" fmla="val 1276"/>
              <a:gd name="f34" fmla="val 25002"/>
              <a:gd name="f35" fmla="val 1257"/>
              <a:gd name="f36" fmla="val 24663"/>
              <a:gd name="f37" fmla="val 1237"/>
              <a:gd name="f38" fmla="val 24292"/>
              <a:gd name="f39" fmla="val 1207"/>
              <a:gd name="f40" fmla="val 23882"/>
              <a:gd name="f41" fmla="val 1165"/>
              <a:gd name="f42" fmla="val 23206"/>
              <a:gd name="f43" fmla="val 1098"/>
              <a:gd name="f44" fmla="val 22629"/>
              <a:gd name="f45" fmla="val 1032"/>
              <a:gd name="f46" fmla="val 22120"/>
              <a:gd name="f47" fmla="val 969"/>
              <a:gd name="f48" fmla="val 21610"/>
              <a:gd name="f49" fmla="val 906"/>
              <a:gd name="f50" fmla="val 21167"/>
              <a:gd name="f51" fmla="val 847"/>
              <a:gd name="f52" fmla="val 20759"/>
              <a:gd name="f53" fmla="val 797"/>
              <a:gd name="f54" fmla="val 19942"/>
              <a:gd name="f55" fmla="val 697"/>
              <a:gd name="f56" fmla="val 19263"/>
              <a:gd name="f57" fmla="val 630"/>
              <a:gd name="f58" fmla="val 18460"/>
              <a:gd name="f59" fmla="val 17971"/>
              <a:gd name="f60" fmla="val 17437"/>
              <a:gd name="f61" fmla="val 655"/>
              <a:gd name="f62" fmla="val 16799"/>
              <a:gd name="f63" fmla="val 712"/>
              <a:gd name="f64" fmla="val 14058"/>
              <a:gd name="f65" fmla="val 955"/>
              <a:gd name="f66" fmla="val 9369"/>
              <a:gd name="f67" fmla="val 2762"/>
              <a:gd name="f68" fmla="val 7385"/>
              <a:gd name="f69" fmla="val 2814"/>
              <a:gd name="f70" fmla="val 7319"/>
              <a:gd name="f71" fmla="val 7255"/>
              <a:gd name="f72" fmla="val 7192"/>
              <a:gd name="f73" fmla="val 6731"/>
              <a:gd name="f74" fmla="val 6343"/>
              <a:gd name="f75" fmla="val 2770"/>
              <a:gd name="f76" fmla="val 6017"/>
              <a:gd name="f77" fmla="val 2692"/>
              <a:gd name="f78" fmla="val 5690"/>
              <a:gd name="f79" fmla="val 2613"/>
              <a:gd name="f80" fmla="val 5427"/>
              <a:gd name="f81" fmla="val 2501"/>
              <a:gd name="f82" fmla="val 5218"/>
              <a:gd name="f83" fmla="val 2370"/>
              <a:gd name="f84" fmla="val 5163"/>
              <a:gd name="f85" fmla="val 2336"/>
              <a:gd name="f86" fmla="val 5112"/>
              <a:gd name="f87" fmla="val 2300"/>
              <a:gd name="f88" fmla="val 5064"/>
              <a:gd name="f89" fmla="val 2263"/>
              <a:gd name="f90" fmla="val 5001"/>
              <a:gd name="f91" fmla="val 2277"/>
              <a:gd name="f92" fmla="val 4936"/>
              <a:gd name="f93" fmla="val 2290"/>
              <a:gd name="f94" fmla="val 4869"/>
              <a:gd name="f95" fmla="val 2301"/>
              <a:gd name="f96" fmla="val 4613"/>
              <a:gd name="f97" fmla="val 2342"/>
              <a:gd name="f98" fmla="val 4323"/>
              <a:gd name="f99" fmla="val 2363"/>
              <a:gd name="f100" fmla="val 4024"/>
              <a:gd name="f101" fmla="val 3641"/>
              <a:gd name="f102" fmla="val 3242"/>
              <a:gd name="f103" fmla="val 2329"/>
              <a:gd name="f104" fmla="val 2877"/>
              <a:gd name="f105" fmla="val 2261"/>
              <a:gd name="f106" fmla="val 2511"/>
              <a:gd name="f107" fmla="val 2193"/>
              <a:gd name="f108" fmla="val 2180"/>
              <a:gd name="f109" fmla="val 2091"/>
              <a:gd name="f110" fmla="val 1932"/>
              <a:gd name="f111" fmla="val 1955"/>
              <a:gd name="f112" fmla="val 1930"/>
              <a:gd name="f113" fmla="val 1954"/>
              <a:gd name="f114" fmla="val 1929"/>
              <a:gd name="f115" fmla="val 1953"/>
              <a:gd name="f116" fmla="val 1608"/>
              <a:gd name="f117" fmla="val 1630"/>
              <a:gd name="f118" fmla="val 1274"/>
              <a:gd name="f119" fmla="val 1469"/>
              <a:gd name="f120" fmla="val 946"/>
              <a:gd name="f121" fmla="val 1227"/>
              <a:gd name="f122" fmla="val 781"/>
              <a:gd name="f123" fmla="val 1105"/>
              <a:gd name="f124" fmla="val 618"/>
              <a:gd name="f125" fmla="val 963"/>
              <a:gd name="f126" fmla="val 459"/>
              <a:gd name="f127" fmla="val 771"/>
              <a:gd name="f128" fmla="val 380"/>
              <a:gd name="f129" fmla="val 674"/>
              <a:gd name="f130" fmla="val 302"/>
              <a:gd name="f131" fmla="val 565"/>
              <a:gd name="f132" fmla="val 225"/>
              <a:gd name="f133" fmla="val 440"/>
              <a:gd name="f134" fmla="val 149"/>
              <a:gd name="f135" fmla="val 314"/>
              <a:gd name="f136" fmla="val 73"/>
              <a:gd name="f137" fmla="val 173"/>
              <a:gd name="f138" fmla="val 11"/>
              <a:gd name="f139" fmla="val 13"/>
              <a:gd name="f140" fmla="val 5"/>
              <a:gd name="f141" fmla="val 26"/>
              <a:gd name="f142" fmla="val 99"/>
              <a:gd name="f143" fmla="val 161"/>
              <a:gd name="f144" fmla="val 249"/>
              <a:gd name="f145" fmla="val 426"/>
              <a:gd name="f146" fmla="val 325"/>
              <a:gd name="f147" fmla="val 550"/>
              <a:gd name="f148" fmla="val 403"/>
              <a:gd name="f149" fmla="val 658"/>
              <a:gd name="f150" fmla="val 481"/>
              <a:gd name="f151" fmla="val 754"/>
              <a:gd name="f152" fmla="val 639"/>
              <a:gd name="f153" fmla="val 945"/>
              <a:gd name="f154" fmla="val 800"/>
              <a:gd name="f155" fmla="val 1085"/>
              <a:gd name="f156" fmla="val 1206"/>
              <a:gd name="f157" fmla="val 1292"/>
              <a:gd name="f158" fmla="val 1448"/>
              <a:gd name="f159" fmla="val 1627"/>
              <a:gd name="f160" fmla="val 1610"/>
              <a:gd name="f161" fmla="val 1948"/>
              <a:gd name="f162" fmla="val 1933"/>
              <a:gd name="f163" fmla="val 2067"/>
              <a:gd name="f164" fmla="val 2521"/>
              <a:gd name="f165" fmla="val 2167"/>
              <a:gd name="f166" fmla="val 2883"/>
              <a:gd name="f167" fmla="val 2235"/>
              <a:gd name="f168" fmla="val 3246"/>
              <a:gd name="f169" fmla="val 2302"/>
              <a:gd name="f170" fmla="val 3643"/>
              <a:gd name="f171" fmla="val 4321"/>
              <a:gd name="f172" fmla="val 4609"/>
              <a:gd name="f173" fmla="val 2315"/>
              <a:gd name="f174" fmla="val 4864"/>
              <a:gd name="f175" fmla="val 2274"/>
              <a:gd name="f176" fmla="val 4923"/>
              <a:gd name="f177" fmla="val 2264"/>
              <a:gd name="f178" fmla="val 4981"/>
              <a:gd name="f179" fmla="val 2254"/>
              <a:gd name="f180" fmla="val 5036"/>
              <a:gd name="f181" fmla="val 2242"/>
              <a:gd name="f182" fmla="val 4914"/>
              <a:gd name="f183" fmla="val 2144"/>
              <a:gd name="f184" fmla="val 4817"/>
              <a:gd name="f185" fmla="val 2039"/>
              <a:gd name="f186" fmla="val 4740"/>
              <a:gd name="f187" fmla="val 4629"/>
              <a:gd name="f188" fmla="val 1775"/>
              <a:gd name="f189" fmla="val 4562"/>
              <a:gd name="f190" fmla="val 1613"/>
              <a:gd name="f191" fmla="val 4531"/>
              <a:gd name="f192" fmla="val 1459"/>
              <a:gd name="f193" fmla="val 4517"/>
              <a:gd name="f194" fmla="val 1397"/>
              <a:gd name="f195" fmla="val 4511"/>
              <a:gd name="f196" fmla="val 1334"/>
              <a:gd name="f197" fmla="val 1272"/>
              <a:gd name="f198" fmla="val 1166"/>
              <a:gd name="f199" fmla="val 4529"/>
              <a:gd name="f200" fmla="val 1061"/>
              <a:gd name="f201" fmla="val 4564"/>
              <a:gd name="f202" fmla="val 962"/>
              <a:gd name="f203" fmla="val 4599"/>
              <a:gd name="f204" fmla="val 863"/>
              <a:gd name="f205" fmla="val 4651"/>
              <a:gd name="f206" fmla="val 4717"/>
              <a:gd name="f207" fmla="val 692"/>
              <a:gd name="f208" fmla="val 4783"/>
              <a:gd name="f209" fmla="val 4865"/>
              <a:gd name="f210" fmla="val 546"/>
              <a:gd name="f211" fmla="val 4959"/>
              <a:gd name="f212" fmla="val 500"/>
              <a:gd name="f213" fmla="val 5006"/>
              <a:gd name="f214" fmla="val 476"/>
              <a:gd name="f215" fmla="val 5056"/>
              <a:gd name="f216" fmla="val 458"/>
              <a:gd name="f217" fmla="val 5109"/>
              <a:gd name="f218" fmla="val 446"/>
              <a:gd name="f219" fmla="val 433"/>
              <a:gd name="f220" fmla="val 5219"/>
              <a:gd name="f221" fmla="val 427"/>
              <a:gd name="f222" fmla="val 5278"/>
              <a:gd name="f223" fmla="val 5377"/>
              <a:gd name="f224" fmla="val 5484"/>
              <a:gd name="f225" fmla="val 5598"/>
              <a:gd name="f226" fmla="val 488"/>
              <a:gd name="f227" fmla="val 5683"/>
              <a:gd name="f228" fmla="val 518"/>
              <a:gd name="f229" fmla="val 5759"/>
              <a:gd name="f230" fmla="val 559"/>
              <a:gd name="f231" fmla="val 5824"/>
              <a:gd name="f232" fmla="val 609"/>
              <a:gd name="f233" fmla="val 5890"/>
              <a:gd name="f234" fmla="val 659"/>
              <a:gd name="f235" fmla="val 5945"/>
              <a:gd name="f236" fmla="val 718"/>
              <a:gd name="f237" fmla="val 5990"/>
              <a:gd name="f238" fmla="val 784"/>
              <a:gd name="f239" fmla="val 6035"/>
              <a:gd name="f240" fmla="val 849"/>
              <a:gd name="f241" fmla="val 6069"/>
              <a:gd name="f242" fmla="val 921"/>
              <a:gd name="f243" fmla="val 6092"/>
              <a:gd name="f244" fmla="val 996"/>
              <a:gd name="f245" fmla="val 6115"/>
              <a:gd name="f246" fmla="val 1072"/>
              <a:gd name="f247" fmla="val 6127"/>
              <a:gd name="f248" fmla="val 1151"/>
              <a:gd name="f249" fmla="val 1232"/>
              <a:gd name="f250" fmla="val 1314"/>
              <a:gd name="f251" fmla="val 1396"/>
              <a:gd name="f252" fmla="val 6090"/>
              <a:gd name="f253" fmla="val 1478"/>
              <a:gd name="f254" fmla="val 6066"/>
              <a:gd name="f255" fmla="val 1560"/>
              <a:gd name="f256" fmla="val 6028"/>
              <a:gd name="f257" fmla="val 1640"/>
              <a:gd name="f258" fmla="val 5978"/>
              <a:gd name="f259" fmla="val 1717"/>
              <a:gd name="f260" fmla="val 5928"/>
              <a:gd name="f261" fmla="val 1794"/>
              <a:gd name="f262" fmla="val 5864"/>
              <a:gd name="f263" fmla="val 1867"/>
              <a:gd name="f264" fmla="val 5787"/>
              <a:gd name="f265" fmla="val 1934"/>
              <a:gd name="f266" fmla="val 5710"/>
              <a:gd name="f267" fmla="val 2001"/>
              <a:gd name="f268" fmla="val 5619"/>
              <a:gd name="f269" fmla="val 2062"/>
              <a:gd name="f270" fmla="val 5514"/>
              <a:gd name="f271" fmla="val 2114"/>
              <a:gd name="f272" fmla="val 5400"/>
              <a:gd name="f273" fmla="val 2171"/>
              <a:gd name="f274" fmla="val 5259"/>
              <a:gd name="f275" fmla="val 2218"/>
              <a:gd name="f276" fmla="val 5099"/>
              <a:gd name="f277" fmla="val 2256"/>
              <a:gd name="f278" fmla="val 5141"/>
              <a:gd name="f279" fmla="val 2287"/>
              <a:gd name="f280" fmla="val 5186"/>
              <a:gd name="f281" fmla="val 2318"/>
              <a:gd name="f282" fmla="val 5233"/>
              <a:gd name="f283" fmla="val 2348"/>
              <a:gd name="f284" fmla="val 5440"/>
              <a:gd name="f285" fmla="val 2477"/>
              <a:gd name="f286" fmla="val 5701"/>
              <a:gd name="f287" fmla="val 2587"/>
              <a:gd name="f288" fmla="val 6024"/>
              <a:gd name="f289" fmla="val 2665"/>
              <a:gd name="f290" fmla="val 6348"/>
              <a:gd name="f291" fmla="val 2744"/>
              <a:gd name="f292" fmla="val 6734"/>
              <a:gd name="f293" fmla="val 2789"/>
              <a:gd name="f294" fmla="val 7384"/>
              <a:gd name="f295" fmla="val 2787"/>
              <a:gd name="f296" fmla="val 9368"/>
              <a:gd name="f297" fmla="val 2735"/>
              <a:gd name="f298" fmla="val 14056"/>
              <a:gd name="f299" fmla="val 928"/>
              <a:gd name="f300" fmla="val 16796"/>
              <a:gd name="f301" fmla="val 685"/>
              <a:gd name="f302" fmla="val 16798"/>
              <a:gd name="f303" fmla="val 698"/>
              <a:gd name="f304" fmla="val 17436"/>
              <a:gd name="f305" fmla="val 628"/>
              <a:gd name="f306" fmla="val 17970"/>
              <a:gd name="f307" fmla="val 603"/>
              <a:gd name="f308" fmla="val 19264"/>
              <a:gd name="f309" fmla="val 19945"/>
              <a:gd name="f310" fmla="val 670"/>
              <a:gd name="f311" fmla="val 20763"/>
              <a:gd name="f312" fmla="val 770"/>
              <a:gd name="f313" fmla="val 21171"/>
              <a:gd name="f314" fmla="val 821"/>
              <a:gd name="f315" fmla="val 21614"/>
              <a:gd name="f316" fmla="val 879"/>
              <a:gd name="f317" fmla="val 22123"/>
              <a:gd name="f318" fmla="val 942"/>
              <a:gd name="f319" fmla="val 22633"/>
              <a:gd name="f320" fmla="val 1005"/>
              <a:gd name="f321" fmla="val 23209"/>
              <a:gd name="f322" fmla="val 23885"/>
              <a:gd name="f323" fmla="val 1139"/>
              <a:gd name="f324" fmla="val 24294"/>
              <a:gd name="f325" fmla="val 1180"/>
              <a:gd name="f326" fmla="val 24665"/>
              <a:gd name="f327" fmla="val 1210"/>
              <a:gd name="f328" fmla="val 25004"/>
              <a:gd name="f329" fmla="val 1230"/>
              <a:gd name="f330" fmla="val 25343"/>
              <a:gd name="f331" fmla="val 1249"/>
              <a:gd name="f332" fmla="val 25651"/>
              <a:gd name="f333" fmla="val 1259"/>
              <a:gd name="f334" fmla="val 26400"/>
              <a:gd name="f335" fmla="val 26800"/>
              <a:gd name="f336" fmla="val 1233"/>
              <a:gd name="f337" fmla="val 27163"/>
              <a:gd name="f338" fmla="val 1187"/>
              <a:gd name="f339" fmla="val 27526"/>
              <a:gd name="f340" fmla="val 1141"/>
              <a:gd name="f341" fmla="val 27853"/>
              <a:gd name="f342" fmla="val 1074"/>
              <a:gd name="f343" fmla="val 28175"/>
              <a:gd name="f344" fmla="val 991"/>
              <a:gd name="f345" fmla="val 28497"/>
              <a:gd name="f346" fmla="val 908"/>
              <a:gd name="f347" fmla="val 28814"/>
              <a:gd name="f348" fmla="val 808"/>
              <a:gd name="f349" fmla="val 29156"/>
              <a:gd name="f350" fmla="val 29499"/>
              <a:gd name="f351" fmla="val 587"/>
              <a:gd name="f352" fmla="val 29868"/>
              <a:gd name="f353" fmla="val 465"/>
              <a:gd name="f354" fmla="val 30294"/>
              <a:gd name="f355" fmla="val 335"/>
              <a:gd name="f356" fmla="val 4539"/>
              <a:gd name="f357" fmla="val 1333"/>
              <a:gd name="f358" fmla="val 4545"/>
              <a:gd name="f359" fmla="val 1394"/>
              <a:gd name="f360" fmla="val 4558"/>
              <a:gd name="f361" fmla="val 1453"/>
              <a:gd name="f362" fmla="val 4589"/>
              <a:gd name="f363" fmla="val 1605"/>
              <a:gd name="f364" fmla="val 4654"/>
              <a:gd name="f365" fmla="val 1764"/>
              <a:gd name="f366" fmla="val 4764"/>
              <a:gd name="f367" fmla="val 1917"/>
              <a:gd name="f368" fmla="val 4842"/>
              <a:gd name="f369" fmla="val 2027"/>
              <a:gd name="f370" fmla="val 4944"/>
              <a:gd name="f371" fmla="val 2135"/>
              <a:gd name="f372" fmla="val 5071"/>
              <a:gd name="f373" fmla="val 2234"/>
              <a:gd name="f374" fmla="val 5238"/>
              <a:gd name="f375" fmla="val 2197"/>
              <a:gd name="f376" fmla="val 5384"/>
              <a:gd name="f377" fmla="val 2148"/>
              <a:gd name="f378" fmla="val 5501"/>
              <a:gd name="f379" fmla="val 2090"/>
              <a:gd name="f380" fmla="val 5604"/>
              <a:gd name="f381" fmla="val 5693"/>
              <a:gd name="f382" fmla="val 1980"/>
              <a:gd name="f383" fmla="val 5768"/>
              <a:gd name="f384" fmla="val 1914"/>
              <a:gd name="f385" fmla="val 5843"/>
              <a:gd name="f386" fmla="val 1849"/>
              <a:gd name="f387" fmla="val 5905"/>
              <a:gd name="f388" fmla="val 1778"/>
              <a:gd name="f389" fmla="val 5954"/>
              <a:gd name="f390" fmla="val 1703"/>
              <a:gd name="f391" fmla="val 6003"/>
              <a:gd name="f392" fmla="val 1628"/>
              <a:gd name="f393" fmla="val 6039"/>
              <a:gd name="f394" fmla="val 1550"/>
              <a:gd name="f395" fmla="val 6063"/>
              <a:gd name="f396" fmla="val 1471"/>
              <a:gd name="f397" fmla="val 6087"/>
              <a:gd name="f398" fmla="val 1391"/>
              <a:gd name="f399" fmla="val 6098"/>
              <a:gd name="f400" fmla="val 1311"/>
              <a:gd name="f401" fmla="val 1154"/>
              <a:gd name="f402" fmla="val 1077"/>
              <a:gd name="f403" fmla="val 6065"/>
              <a:gd name="f404" fmla="val 1004"/>
              <a:gd name="f405" fmla="val 6043"/>
              <a:gd name="f406" fmla="val 931"/>
              <a:gd name="f407" fmla="val 6010"/>
              <a:gd name="f408" fmla="val 862"/>
              <a:gd name="f409" fmla="val 5966"/>
              <a:gd name="f410" fmla="val 799"/>
              <a:gd name="f411" fmla="val 5923"/>
              <a:gd name="f412" fmla="val 735"/>
              <a:gd name="f413" fmla="val 5870"/>
              <a:gd name="f414" fmla="val 679"/>
              <a:gd name="f415" fmla="val 5806"/>
              <a:gd name="f416" fmla="val 5743"/>
              <a:gd name="f417" fmla="val 582"/>
              <a:gd name="f418" fmla="val 5670"/>
              <a:gd name="f419" fmla="val 542"/>
              <a:gd name="f420" fmla="val 5588"/>
              <a:gd name="f421" fmla="val 513"/>
              <a:gd name="f422" fmla="val 5478"/>
              <a:gd name="f423" fmla="val 472"/>
              <a:gd name="f424" fmla="val 5374"/>
              <a:gd name="f425" fmla="val 454"/>
              <a:gd name="f426" fmla="val 5221"/>
              <a:gd name="f427" fmla="val 5167"/>
              <a:gd name="f428" fmla="val 460"/>
              <a:gd name="f429" fmla="val 5116"/>
              <a:gd name="f430" fmla="val 5065"/>
              <a:gd name="f431" fmla="val 484"/>
              <a:gd name="f432" fmla="val 5017"/>
              <a:gd name="f433" fmla="val 501"/>
              <a:gd name="f434" fmla="val 4972"/>
              <a:gd name="f435" fmla="val 524"/>
              <a:gd name="f436" fmla="val 4881"/>
              <a:gd name="f437" fmla="val 568"/>
              <a:gd name="f438" fmla="val 4803"/>
              <a:gd name="f439" fmla="val 632"/>
              <a:gd name="f440" fmla="val 4739"/>
              <a:gd name="f441" fmla="val 708"/>
              <a:gd name="f442" fmla="val 4675"/>
              <a:gd name="f443" fmla="val 785"/>
              <a:gd name="f444" fmla="val 4625"/>
              <a:gd name="f445" fmla="val 875"/>
              <a:gd name="f446" fmla="val 4591"/>
              <a:gd name="f447" fmla="val 971"/>
              <a:gd name="f448" fmla="val 4557"/>
              <a:gd name="f449" fmla="val 1067"/>
              <a:gd name="f450" fmla="val 1169"/>
              <a:gd name="f451" fmla="val 23883"/>
              <a:gd name="f452" fmla="val 1152"/>
              <a:gd name="f453" fmla="val 1458"/>
              <a:gd name="f454" fmla="val 4544"/>
              <a:gd name="f455" fmla="val 1456"/>
              <a:gd name="f456" fmla="val 5593"/>
              <a:gd name="f457" fmla="val 5508"/>
              <a:gd name="f458" fmla="val 2102"/>
              <a:gd name="f459" fmla="*/ f0 1 30302"/>
              <a:gd name="f460" fmla="*/ f1 1 2816"/>
              <a:gd name="f461" fmla="+- f4 0 f2"/>
              <a:gd name="f462" fmla="+- f3 0 f2"/>
              <a:gd name="f463" fmla="*/ f462 1 30302"/>
              <a:gd name="f464" fmla="*/ f461 1 2816"/>
              <a:gd name="f465" fmla="*/ f2 1 f463"/>
              <a:gd name="f466" fmla="*/ f3 1 f463"/>
              <a:gd name="f467" fmla="*/ f2 1 f464"/>
              <a:gd name="f468" fmla="*/ f4 1 f464"/>
              <a:gd name="f469" fmla="*/ f465 f459 1"/>
              <a:gd name="f470" fmla="*/ f466 f459 1"/>
              <a:gd name="f471" fmla="*/ f468 f460 1"/>
              <a:gd name="f472" fmla="*/ f467 f46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69" t="f472" r="f470" b="f471"/>
            <a:pathLst>
              <a:path w="30302" h="2816">
                <a:moveTo>
                  <a:pt x="f5" y="f6"/>
                </a:moveTo>
                <a:lnTo>
                  <a:pt x="f3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7"/>
                </a:cubicBezTo>
                <a:cubicBezTo>
                  <a:pt x="f59" y="f57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4"/>
                  <a:pt x="f71" y="f4"/>
                  <a:pt x="f72" y="f4"/>
                </a:cubicBezTo>
                <a:cubicBezTo>
                  <a:pt x="f73" y="f4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99"/>
                </a:cubicBezTo>
                <a:cubicBezTo>
                  <a:pt x="f101" y="f99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lnTo>
                  <a:pt x="f112" y="f113"/>
                </a:lnTo>
                <a:lnTo>
                  <a:pt x="f114" y="f115"/>
                </a:lnTo>
                <a:cubicBezTo>
                  <a:pt x="f116" y="f117"/>
                  <a:pt x="f118" y="f119"/>
                  <a:pt x="f120" y="f121"/>
                </a:cubicBezTo>
                <a:cubicBezTo>
                  <a:pt x="f122" y="f123"/>
                  <a:pt x="f124" y="f125"/>
                  <a:pt x="f126" y="f127"/>
                </a:cubicBezTo>
                <a:cubicBezTo>
                  <a:pt x="f128" y="f129"/>
                  <a:pt x="f130" y="f131"/>
                  <a:pt x="f132" y="f133"/>
                </a:cubicBezTo>
                <a:cubicBezTo>
                  <a:pt x="f134" y="f135"/>
                  <a:pt x="f136" y="f137"/>
                  <a:pt x="f2" y="f138"/>
                </a:cubicBezTo>
                <a:lnTo>
                  <a:pt x="f139" y="f140"/>
                </a:lnTo>
                <a:lnTo>
                  <a:pt x="f141" y="f2"/>
                </a:lnTo>
                <a:cubicBezTo>
                  <a:pt x="f142" y="f143"/>
                  <a:pt x="f137" y="f130"/>
                  <a:pt x="f144" y="f145"/>
                </a:cubicBezTo>
                <a:cubicBezTo>
                  <a:pt x="f146" y="f147"/>
                  <a:pt x="f148" y="f149"/>
                  <a:pt x="f150" y="f151"/>
                </a:cubicBezTo>
                <a:cubicBezTo>
                  <a:pt x="f152" y="f153"/>
                  <a:pt x="f154" y="f155"/>
                  <a:pt x="f12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07" y="f163"/>
                  <a:pt x="f164" y="f165"/>
                  <a:pt x="f166" y="f167"/>
                </a:cubicBezTo>
                <a:cubicBezTo>
                  <a:pt x="f168" y="f169"/>
                  <a:pt x="f170" y="f85"/>
                  <a:pt x="f100" y="f85"/>
                </a:cubicBezTo>
                <a:cubicBezTo>
                  <a:pt x="f171" y="f85"/>
                  <a:pt x="f172" y="f173"/>
                  <a:pt x="f174" y="f175"/>
                </a:cubicBezTo>
                <a:cubicBezTo>
                  <a:pt x="f176" y="f177"/>
                  <a:pt x="f178" y="f179"/>
                  <a:pt x="f180" y="f181"/>
                </a:cubicBezTo>
                <a:cubicBezTo>
                  <a:pt x="f182" y="f183"/>
                  <a:pt x="f184" y="f185"/>
                  <a:pt x="f186" y="f110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5" y="f197"/>
                </a:cubicBezTo>
                <a:cubicBezTo>
                  <a:pt x="f195" y="f198"/>
                  <a:pt x="f199" y="f200"/>
                  <a:pt x="f201" y="f202"/>
                </a:cubicBezTo>
                <a:cubicBezTo>
                  <a:pt x="f203" y="f204"/>
                  <a:pt x="f205" y="f127"/>
                  <a:pt x="f206" y="f207"/>
                </a:cubicBezTo>
                <a:cubicBezTo>
                  <a:pt x="f208" y="f11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cubicBezTo>
                  <a:pt x="f84" y="f219"/>
                  <a:pt x="f220" y="f221"/>
                  <a:pt x="f222" y="f221"/>
                </a:cubicBezTo>
                <a:cubicBezTo>
                  <a:pt x="f223" y="f221"/>
                  <a:pt x="f224" y="f218"/>
                  <a:pt x="f225" y="f226"/>
                </a:cubicBezTo>
                <a:cubicBezTo>
                  <a:pt x="f227" y="f228"/>
                  <a:pt x="f229" y="f230"/>
                  <a:pt x="f231" y="f23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7" y="f249"/>
                </a:cubicBezTo>
                <a:cubicBezTo>
                  <a:pt x="f247" y="f250"/>
                  <a:pt x="f245" y="f251"/>
                  <a:pt x="f252" y="f253"/>
                </a:cubicBez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cubicBezTo>
                  <a:pt x="f272" y="f273"/>
                  <a:pt x="f274" y="f275"/>
                  <a:pt x="f276" y="f277"/>
                </a:cubicBezTo>
                <a:cubicBezTo>
                  <a:pt x="f278" y="f279"/>
                  <a:pt x="f280" y="f281"/>
                  <a:pt x="f282" y="f283"/>
                </a:cubicBezTo>
                <a:cubicBezTo>
                  <a:pt x="f284" y="f285"/>
                  <a:pt x="f286" y="f287"/>
                  <a:pt x="f288" y="f289"/>
                </a:cubicBezTo>
                <a:cubicBezTo>
                  <a:pt x="f290" y="f291"/>
                  <a:pt x="f292" y="f293"/>
                  <a:pt x="f72" y="f293"/>
                </a:cubicBezTo>
                <a:cubicBezTo>
                  <a:pt x="f71" y="f293"/>
                  <a:pt x="f70" y="f293"/>
                  <a:pt x="f294" y="f295"/>
                </a:cubicBezTo>
                <a:cubicBezTo>
                  <a:pt x="f296" y="f297"/>
                  <a:pt x="f298" y="f299"/>
                  <a:pt x="f300" y="f301"/>
                </a:cubicBezTo>
                <a:lnTo>
                  <a:pt x="f302" y="f303"/>
                </a:lnTo>
                <a:lnTo>
                  <a:pt x="f300" y="f301"/>
                </a:lnTo>
                <a:cubicBezTo>
                  <a:pt x="f304" y="f305"/>
                  <a:pt x="f306" y="f307"/>
                  <a:pt x="f58" y="f307"/>
                </a:cubicBezTo>
                <a:cubicBezTo>
                  <a:pt x="f308" y="f307"/>
                  <a:pt x="f309" y="f310"/>
                  <a:pt x="f311" y="f312"/>
                </a:cubicBezTo>
                <a:cubicBezTo>
                  <a:pt x="f313" y="f314"/>
                  <a:pt x="f315" y="f316"/>
                  <a:pt x="f317" y="f318"/>
                </a:cubicBezTo>
                <a:cubicBezTo>
                  <a:pt x="f319" y="f320"/>
                  <a:pt x="f321" y="f246"/>
                  <a:pt x="f322" y="f323"/>
                </a:cubicBezTo>
                <a:cubicBezTo>
                  <a:pt x="f324" y="f325"/>
                  <a:pt x="f326" y="f327"/>
                  <a:pt x="f328" y="f329"/>
                </a:cubicBezTo>
                <a:cubicBezTo>
                  <a:pt x="f330" y="f331"/>
                  <a:pt x="f332" y="f333"/>
                  <a:pt x="f30" y="f333"/>
                </a:cubicBezTo>
                <a:cubicBezTo>
                  <a:pt x="f334" y="f333"/>
                  <a:pt x="f335" y="f336"/>
                  <a:pt x="f337" y="f338"/>
                </a:cubicBezTo>
                <a:cubicBezTo>
                  <a:pt x="f339" y="f340"/>
                  <a:pt x="f341" y="f342"/>
                  <a:pt x="f343" y="f344"/>
                </a:cubicBezTo>
                <a:cubicBezTo>
                  <a:pt x="f345" y="f346"/>
                  <a:pt x="f347" y="f348"/>
                  <a:pt x="f349" y="f303"/>
                </a:cubicBezTo>
                <a:cubicBezTo>
                  <a:pt x="f350" y="f351"/>
                  <a:pt x="f352" y="f353"/>
                  <a:pt x="f354" y="f355"/>
                </a:cubicBezTo>
                <a:close/>
                <a:moveTo>
                  <a:pt x="f356" y="f197"/>
                </a:move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371"/>
                  <a:pt x="f372" y="f373"/>
                </a:cubicBezTo>
                <a:cubicBezTo>
                  <a:pt x="f374" y="f375"/>
                  <a:pt x="f376" y="f377"/>
                  <a:pt x="f378" y="f379"/>
                </a:cubicBezTo>
                <a:cubicBezTo>
                  <a:pt x="f380" y="f185"/>
                  <a:pt x="f381" y="f382"/>
                  <a:pt x="f383" y="f384"/>
                </a:cubicBezTo>
                <a:cubicBezTo>
                  <a:pt x="f385" y="f386"/>
                  <a:pt x="f387" y="f388"/>
                  <a:pt x="f389" y="f390"/>
                </a:cubicBezTo>
                <a:cubicBezTo>
                  <a:pt x="f391" y="f392"/>
                  <a:pt x="f393" y="f394"/>
                  <a:pt x="f395" y="f396"/>
                </a:cubicBezTo>
                <a:cubicBezTo>
                  <a:pt x="f397" y="f398"/>
                  <a:pt x="f399" y="f400"/>
                  <a:pt x="f399" y="f249"/>
                </a:cubicBezTo>
                <a:cubicBezTo>
                  <a:pt x="f399" y="f401"/>
                  <a:pt x="f397" y="f402"/>
                  <a:pt x="f403" y="f404"/>
                </a:cubicBezTo>
                <a:cubicBezTo>
                  <a:pt x="f405" y="f406"/>
                  <a:pt x="f407" y="f408"/>
                  <a:pt x="f409" y="f410"/>
                </a:cubicBezTo>
                <a:cubicBezTo>
                  <a:pt x="f411" y="f412"/>
                  <a:pt x="f413" y="f414"/>
                  <a:pt x="f415" y="f57"/>
                </a:cubicBezTo>
                <a:cubicBezTo>
                  <a:pt x="f416" y="f417"/>
                  <a:pt x="f418" y="f419"/>
                  <a:pt x="f420" y="f421"/>
                </a:cubicBezTo>
                <a:cubicBezTo>
                  <a:pt x="f422" y="f423"/>
                  <a:pt x="f424" y="f425"/>
                  <a:pt x="f222" y="f425"/>
                </a:cubicBezTo>
                <a:cubicBezTo>
                  <a:pt x="f426" y="f425"/>
                  <a:pt x="f427" y="f428"/>
                  <a:pt x="f429" y="f423"/>
                </a:cubicBezTo>
                <a:cubicBezTo>
                  <a:pt x="f430" y="f431"/>
                  <a:pt x="f432" y="f433"/>
                  <a:pt x="f434" y="f435"/>
                </a:cubicBezTo>
                <a:cubicBezTo>
                  <a:pt x="f436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356" y="f450"/>
                  <a:pt x="f356" y="f197"/>
                </a:cubicBezTo>
                <a:close/>
                <a:moveTo>
                  <a:pt x="f40" y="f41"/>
                </a:moveTo>
                <a:lnTo>
                  <a:pt x="f451" y="f452"/>
                </a:lnTo>
                <a:close/>
                <a:moveTo>
                  <a:pt x="f191" y="f453"/>
                </a:moveTo>
                <a:lnTo>
                  <a:pt x="f454" y="f455"/>
                </a:lnTo>
                <a:lnTo>
                  <a:pt x="f191" y="f192"/>
                </a:lnTo>
                <a:close/>
                <a:moveTo>
                  <a:pt x="f225" y="f226"/>
                </a:moveTo>
                <a:lnTo>
                  <a:pt x="f456" y="f212"/>
                </a:lnTo>
                <a:close/>
                <a:moveTo>
                  <a:pt x="f457" y="f458"/>
                </a:moveTo>
                <a:lnTo>
                  <a:pt x="f270" y="f271"/>
                </a:lnTo>
                <a:close/>
              </a:path>
            </a:pathLst>
          </a:custGeom>
          <a:solidFill>
            <a:srgbClr val="94BD55"/>
          </a:solidFill>
          <a:ln cap="flat">
            <a:noFill/>
            <a:prstDash val="solid"/>
          </a:ln>
        </p:spPr>
        <p:txBody>
          <a:bodyPr vert="horz" wrap="none" lIns="85879" tIns="45063" rIns="85879" bIns="45063" anchor="ctr" anchorCtr="1" compatLnSpc="0">
            <a:noAutofit/>
          </a:bodyPr>
          <a:lstStyle/>
          <a:p>
            <a:pPr defTabSz="829452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33">
              <a:solidFill>
                <a:srgbClr val="000000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7B932D-FF9D-45F9-975F-DED9335FDA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56" t="2330" r="7162"/>
          <a:stretch/>
        </p:blipFill>
        <p:spPr>
          <a:xfrm>
            <a:off x="323528" y="4509678"/>
            <a:ext cx="3960440" cy="115157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AF3CC8-5869-44F1-B266-41C663F1FED9}"/>
              </a:ext>
            </a:extLst>
          </p:cNvPr>
          <p:cNvSpPr/>
          <p:nvPr/>
        </p:nvSpPr>
        <p:spPr>
          <a:xfrm>
            <a:off x="592229" y="1978088"/>
            <a:ext cx="2572220" cy="1924066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2"/>
                </a:solidFill>
              </a:rPr>
              <a:t>Ergothérapeute</a:t>
            </a:r>
            <a:endParaRPr lang="fr-FR" sz="1600" strike="sngStrike" dirty="0">
              <a:solidFill>
                <a:schemeClr val="tx1"/>
              </a:solidFill>
            </a:endParaRPr>
          </a:p>
          <a:p>
            <a:pPr algn="ctr"/>
            <a:r>
              <a:rPr lang="fr-FR" sz="1600" dirty="0">
                <a:solidFill>
                  <a:schemeClr val="tx2"/>
                </a:solidFill>
              </a:rPr>
              <a:t>Kinésithérapeute</a:t>
            </a:r>
            <a:endParaRPr lang="fr-FR" sz="1600" strike="sngStrike" dirty="0">
              <a:solidFill>
                <a:srgbClr val="00B050"/>
              </a:solidFill>
            </a:endParaRPr>
          </a:p>
          <a:p>
            <a:pPr algn="ctr"/>
            <a:r>
              <a:rPr lang="fr-FR" sz="1600" dirty="0">
                <a:solidFill>
                  <a:schemeClr val="tx2"/>
                </a:solidFill>
              </a:rPr>
              <a:t>Podologue</a:t>
            </a:r>
          </a:p>
          <a:p>
            <a:pPr algn="ctr"/>
            <a:r>
              <a:rPr lang="fr-FR" sz="1600" dirty="0">
                <a:solidFill>
                  <a:schemeClr val="tx2"/>
                </a:solidFill>
              </a:rPr>
              <a:t>Diététicienne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FFBFEC-DB8B-465D-9A88-DFA7BCBC1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143" y="3617941"/>
            <a:ext cx="4207309" cy="26968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4D8089-A86D-4DAA-A652-081710081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271" y="1321370"/>
            <a:ext cx="2114434" cy="21063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AD62D3E-D2B0-4F96-AEC3-A79CDC5877AB}"/>
              </a:ext>
            </a:extLst>
          </p:cNvPr>
          <p:cNvSpPr txBox="1"/>
          <p:nvPr/>
        </p:nvSpPr>
        <p:spPr>
          <a:xfrm>
            <a:off x="4360841" y="1942647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Infirmière</a:t>
            </a:r>
            <a:endParaRPr lang="fr-FR" sz="1600" strike="sngStrike" dirty="0">
              <a:solidFill>
                <a:srgbClr val="00B050"/>
              </a:solidFill>
            </a:endParaRPr>
          </a:p>
          <a:p>
            <a:r>
              <a:rPr lang="fr-FR" sz="1600" dirty="0"/>
              <a:t>Cadre de santé</a:t>
            </a:r>
          </a:p>
          <a:p>
            <a:r>
              <a:rPr lang="fr-FR" sz="1600" dirty="0"/>
              <a:t>Secrétaire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9F0E2B-A75B-408E-B9DB-4B236518E293}"/>
              </a:ext>
            </a:extLst>
          </p:cNvPr>
          <p:cNvSpPr txBox="1"/>
          <p:nvPr/>
        </p:nvSpPr>
        <p:spPr>
          <a:xfrm>
            <a:off x="5025311" y="3804631"/>
            <a:ext cx="430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             Médecins spécialistes</a:t>
            </a: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Gériatrie / Posturologie </a:t>
            </a:r>
          </a:p>
          <a:p>
            <a:pPr lvl="1"/>
            <a:r>
              <a:rPr lang="fr-FR" sz="1600" dirty="0"/>
              <a:t>   Dr Maryline </a:t>
            </a:r>
            <a:r>
              <a:rPr lang="fr-FR" sz="1600" dirty="0" err="1"/>
              <a:t>Allard-Reynier</a:t>
            </a:r>
            <a:r>
              <a:rPr lang="fr-FR" sz="1600" dirty="0"/>
              <a:t> </a:t>
            </a:r>
          </a:p>
          <a:p>
            <a:pPr lvl="1"/>
            <a:r>
              <a:rPr lang="fr-FR" sz="1600" dirty="0"/>
              <a:t>   Dr Youri Durand-</a:t>
            </a:r>
            <a:r>
              <a:rPr lang="fr-FR" sz="1600" dirty="0" err="1"/>
              <a:t>Pichotka</a:t>
            </a:r>
            <a:r>
              <a:rPr lang="fr-FR" sz="1600" dirty="0"/>
              <a:t> </a:t>
            </a:r>
          </a:p>
          <a:p>
            <a:pPr lvl="1"/>
            <a:r>
              <a:rPr lang="fr-FR" sz="1600" dirty="0"/>
              <a:t>   Dr Catherine </a:t>
            </a:r>
            <a:r>
              <a:rPr lang="fr-FR" sz="1600" dirty="0" err="1"/>
              <a:t>Thivolle-Cazat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Médecine Physique et Réadaptation </a:t>
            </a:r>
          </a:p>
          <a:p>
            <a:r>
              <a:rPr lang="fr-FR" sz="1600"/>
              <a:t>           Dr </a:t>
            </a:r>
            <a:r>
              <a:rPr lang="fr-FR" sz="1600" dirty="0"/>
              <a:t>Elise </a:t>
            </a:r>
            <a:r>
              <a:rPr lang="fr-FR" sz="1600" dirty="0" err="1"/>
              <a:t>Davoine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8981" y="455368"/>
            <a:ext cx="7942262" cy="792163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Population cible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7656" y="2222155"/>
            <a:ext cx="7067129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Fonctions cognitives intègres ou altération </a:t>
            </a:r>
          </a:p>
          <a:p>
            <a:pPr marL="0" indent="0">
              <a:buNone/>
            </a:pPr>
            <a:r>
              <a:rPr lang="fr-FR" sz="2000" dirty="0"/>
              <a:t>légère à modérée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Avec ou sans antécédent de chute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9FD4BE-0BB6-4EDE-B262-D60CFA84F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53" t="13373" r="18134"/>
          <a:stretch/>
        </p:blipFill>
        <p:spPr>
          <a:xfrm>
            <a:off x="337656" y="1418180"/>
            <a:ext cx="1164060" cy="143288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DC0C4A5-14FA-4EF1-A0FE-41DF07F64E8C}"/>
              </a:ext>
            </a:extLst>
          </p:cNvPr>
          <p:cNvSpPr/>
          <p:nvPr/>
        </p:nvSpPr>
        <p:spPr>
          <a:xfrm>
            <a:off x="1538200" y="1576782"/>
            <a:ext cx="4277182" cy="122079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Personnes âgées de plus de 65 ans ou personnes adultes en situation de handicap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320F1B-CF2A-44F9-B421-F421D14A5402}"/>
              </a:ext>
            </a:extLst>
          </p:cNvPr>
          <p:cNvSpPr txBox="1"/>
          <p:nvPr/>
        </p:nvSpPr>
        <p:spPr>
          <a:xfrm>
            <a:off x="2721144" y="28854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0175275-C405-408E-9BAC-DFDE0E370019}"/>
              </a:ext>
            </a:extLst>
          </p:cNvPr>
          <p:cNvSpPr/>
          <p:nvPr/>
        </p:nvSpPr>
        <p:spPr>
          <a:xfrm>
            <a:off x="563114" y="3161805"/>
            <a:ext cx="4584950" cy="1347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Présentant des troubles de l’équilibre et/ou des troubles de la marche,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une plainte d’instabilité, 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voire une peur de chuter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C385D6-28A1-48E0-BB99-CAD48FDB0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14" t="9415" r="14492"/>
          <a:stretch/>
        </p:blipFill>
        <p:spPr>
          <a:xfrm>
            <a:off x="5945315" y="851449"/>
            <a:ext cx="2736305" cy="49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4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1738" y="548680"/>
            <a:ext cx="7942262" cy="792163"/>
          </a:xfrm>
        </p:spPr>
        <p:txBody>
          <a:bodyPr/>
          <a:lstStyle/>
          <a:p>
            <a:pPr algn="l"/>
            <a:r>
              <a:rPr lang="fr-FR" dirty="0"/>
              <a:t> 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Quels Objectifs ?</a:t>
            </a:r>
            <a:br>
              <a:rPr lang="fr-FR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Trouver son Equilibre: l’Art de Vivre en Mouvement  </a:t>
            </a:r>
            <a:endParaRPr lang="fr-FR" sz="1800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1706245"/>
            <a:ext cx="84969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  <a:cs typeface="+mn-cs"/>
              </a:rPr>
              <a:t>Dépistage précoce des troubles de l’équilibre / de la marche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  <a:cs typeface="+mn-cs"/>
              </a:rPr>
              <a:t>Diagnostic étiologique lésionnel et fonctionnel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  <a:cs typeface="+mn-cs"/>
              </a:rPr>
              <a:t>Orientation de la rééducation et du traitement, suivi et mesure de l’efficacité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D77E0-0474-4B9A-B372-6FC030A08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861" y="3861048"/>
            <a:ext cx="1342803" cy="166891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C37B50F-6D86-4D42-9B4F-37B3CE4FF3FF}"/>
              </a:ext>
            </a:extLst>
          </p:cNvPr>
          <p:cNvSpPr/>
          <p:nvPr/>
        </p:nvSpPr>
        <p:spPr>
          <a:xfrm>
            <a:off x="501336" y="4365104"/>
            <a:ext cx="6480720" cy="12407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3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Promouvoir l’autonomie des personnes à domicile</a:t>
            </a:r>
          </a:p>
          <a:p>
            <a:pPr algn="ctr"/>
            <a:endParaRPr lang="fr-FR" dirty="0"/>
          </a:p>
          <a:p>
            <a:pPr algn="ctr"/>
            <a:r>
              <a:rPr lang="fr-FR" sz="2400" b="1" dirty="0"/>
              <a:t>PREVENIR la chute</a:t>
            </a:r>
          </a:p>
        </p:txBody>
      </p:sp>
    </p:spTree>
    <p:extLst>
      <p:ext uri="{BB962C8B-B14F-4D97-AF65-F5344CB8AC3E}">
        <p14:creationId xmlns:p14="http://schemas.microsoft.com/office/powerpoint/2010/main" val="241573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59D596E3-A5C3-4BE2-A3AC-3D1CDB6DCF62}"/>
              </a:ext>
            </a:extLst>
          </p:cNvPr>
          <p:cNvSpPr/>
          <p:nvPr/>
        </p:nvSpPr>
        <p:spPr>
          <a:xfrm rot="21200976">
            <a:off x="547871" y="991574"/>
            <a:ext cx="7776864" cy="933726"/>
          </a:xfrm>
          <a:custGeom>
            <a:avLst/>
            <a:gdLst>
              <a:gd name="f0" fmla="val w"/>
              <a:gd name="f1" fmla="val h"/>
              <a:gd name="f2" fmla="val 0"/>
              <a:gd name="f3" fmla="val 28899"/>
              <a:gd name="f4" fmla="val 3858"/>
              <a:gd name="f5" fmla="val 3769"/>
              <a:gd name="f6" fmla="val 28294"/>
              <a:gd name="f7" fmla="val 3719"/>
              <a:gd name="f8" fmla="val 26558"/>
              <a:gd name="f9" fmla="val 4074"/>
              <a:gd name="f10" fmla="val 24828"/>
              <a:gd name="f11" fmla="val 3638"/>
              <a:gd name="f12" fmla="val 23123"/>
              <a:gd name="f13" fmla="val 3214"/>
              <a:gd name="f14" fmla="val 20204"/>
              <a:gd name="f15" fmla="val 1501"/>
              <a:gd name="f16" fmla="val 17612"/>
              <a:gd name="f17" fmla="val 1208"/>
              <a:gd name="f18" fmla="val 14963"/>
              <a:gd name="f19" fmla="val 915"/>
              <a:gd name="f20" fmla="val 11498"/>
              <a:gd name="f21" fmla="val 1227"/>
              <a:gd name="f22" fmla="val 10218"/>
              <a:gd name="f23" fmla="val 1706"/>
              <a:gd name="f24" fmla="val 9794"/>
              <a:gd name="f25" fmla="val 1862"/>
              <a:gd name="f26" fmla="val 9530"/>
              <a:gd name="f27" fmla="val 2286"/>
              <a:gd name="f28" fmla="val 10000"/>
              <a:gd name="f29" fmla="val 2516"/>
              <a:gd name="f30" fmla="val 10437"/>
              <a:gd name="f31" fmla="val 2728"/>
              <a:gd name="f32" fmla="val 11080"/>
              <a:gd name="f33" fmla="val 2510"/>
              <a:gd name="f34" fmla="val 11009"/>
              <a:gd name="f35" fmla="val 1987"/>
              <a:gd name="f36" fmla="val 10829"/>
              <a:gd name="f37" fmla="val 704"/>
              <a:gd name="f38" fmla="val 7009"/>
              <a:gd name="f39" fmla="val 1999"/>
              <a:gd name="f40" fmla="val 5331"/>
              <a:gd name="f41" fmla="val 4019"/>
              <a:gd name="f42" fmla="val 1476"/>
              <a:gd name="f43" fmla="val 3325"/>
              <a:gd name="f44" fmla="val 630"/>
              <a:gd name="f45" fmla="val 2785"/>
              <a:gd name="f46" fmla="val 356"/>
              <a:gd name="f47" fmla="val 2401"/>
              <a:gd name="f48" fmla="val 237"/>
              <a:gd name="f49" fmla="val 2322"/>
              <a:gd name="f50" fmla="val 26"/>
              <a:gd name="f51" fmla="val 1633"/>
              <a:gd name="f52" fmla="val 1"/>
              <a:gd name="f53" fmla="val 945"/>
              <a:gd name="f54" fmla="+- 0 0 25"/>
              <a:gd name="f55" fmla="val 544"/>
              <a:gd name="f56" fmla="val 698"/>
              <a:gd name="f57" fmla="val 1046"/>
              <a:gd name="f58" fmla="*/ f0 1 28899"/>
              <a:gd name="f59" fmla="*/ f1 1 3858"/>
              <a:gd name="f60" fmla="+- f4 0 f2"/>
              <a:gd name="f61" fmla="+- f3 0 f2"/>
              <a:gd name="f62" fmla="*/ f61 1 28899"/>
              <a:gd name="f63" fmla="*/ f60 1 3858"/>
              <a:gd name="f64" fmla="*/ f2 1 f62"/>
              <a:gd name="f65" fmla="*/ f3 1 f62"/>
              <a:gd name="f66" fmla="*/ f2 1 f63"/>
              <a:gd name="f67" fmla="*/ f4 1 f63"/>
              <a:gd name="f68" fmla="*/ f64 f58 1"/>
              <a:gd name="f69" fmla="*/ f65 f58 1"/>
              <a:gd name="f70" fmla="*/ f67 f59 1"/>
              <a:gd name="f71" fmla="*/ f66 f5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8" t="f71" r="f69" b="f70"/>
            <a:pathLst>
              <a:path w="28899" h="3858">
                <a:moveTo>
                  <a:pt x="f3" y="f5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23"/>
                </a:cubicBez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2" y="f57"/>
                </a:cubicBezTo>
              </a:path>
            </a:pathLst>
          </a:custGeom>
          <a:noFill/>
          <a:ln w="9363" cap="flat">
            <a:solidFill>
              <a:srgbClr val="94BD55"/>
            </a:solidFill>
            <a:prstDash val="solid"/>
            <a:miter/>
          </a:ln>
        </p:spPr>
        <p:txBody>
          <a:bodyPr vert="horz" wrap="none" lIns="85879" tIns="45063" rIns="85879" bIns="45063" anchor="ctr" anchorCtr="1" compatLnSpc="0">
            <a:noAutofit/>
          </a:bodyPr>
          <a:lstStyle/>
          <a:p>
            <a:pPr defTabSz="829452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33">
              <a:solidFill>
                <a:srgbClr val="000000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CD048A-39EB-4EAA-8B27-A2086F9852AB}"/>
              </a:ext>
            </a:extLst>
          </p:cNvPr>
          <p:cNvSpPr/>
          <p:nvPr/>
        </p:nvSpPr>
        <p:spPr>
          <a:xfrm>
            <a:off x="1691680" y="421403"/>
            <a:ext cx="3406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kern="0" dirty="0">
                <a:solidFill>
                  <a:srgbClr val="BBE0E3">
                    <a:lumMod val="50000"/>
                  </a:srgbClr>
                </a:solidFill>
                <a:latin typeface="Century Gothic" pitchFamily="34" charset="0"/>
                <a:ea typeface="+mj-ea"/>
                <a:cs typeface="+mj-cs"/>
              </a:rPr>
              <a:t>Quelle Méthode ? </a:t>
            </a:r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85BC09F-A85F-42C3-A170-061E1544E959}"/>
              </a:ext>
            </a:extLst>
          </p:cNvPr>
          <p:cNvSpPr/>
          <p:nvPr/>
        </p:nvSpPr>
        <p:spPr>
          <a:xfrm>
            <a:off x="508127" y="1796887"/>
            <a:ext cx="3650082" cy="2384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Source Sans Pro" pitchFamily="34"/>
                <a:ea typeface="Microsoft YaHei" pitchFamily="2"/>
                <a:cs typeface="Lucida Sans" pitchFamily="2"/>
              </a:rPr>
              <a:t>Analyse clinique et  instrumentale,</a:t>
            </a:r>
            <a:r>
              <a:rPr lang="fr-FR" dirty="0">
                <a:solidFill>
                  <a:srgbClr val="000000"/>
                </a:solidFill>
                <a:latin typeface="Source Sans Pro" pitchFamily="34"/>
                <a:ea typeface="Microsoft YaHei" pitchFamily="2"/>
                <a:cs typeface="Lucida Sans" pitchFamily="2"/>
              </a:rPr>
              <a:t> posturo-cinétique de l’équilibre et de la marche, </a:t>
            </a:r>
            <a:r>
              <a:rPr lang="fr-FR" u="sng" dirty="0">
                <a:solidFill>
                  <a:srgbClr val="000000"/>
                </a:solidFill>
                <a:latin typeface="Source Sans Pro" pitchFamily="34"/>
                <a:ea typeface="Microsoft YaHei" pitchFamily="2"/>
                <a:cs typeface="Lucida Sans" pitchFamily="2"/>
              </a:rPr>
              <a:t>au laboratoire de marche</a:t>
            </a:r>
            <a:endParaRPr lang="fr-FR" u="sng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D3BE7B0-E1E6-4F65-BD6F-0D3082576596}"/>
              </a:ext>
            </a:extLst>
          </p:cNvPr>
          <p:cNvSpPr/>
          <p:nvPr/>
        </p:nvSpPr>
        <p:spPr>
          <a:xfrm>
            <a:off x="4748561" y="461066"/>
            <a:ext cx="4091557" cy="26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Source Sans Pro" pitchFamily="34"/>
                <a:ea typeface="Microsoft YaHei" pitchFamily="2"/>
                <a:cs typeface="Lucida Sans" pitchFamily="2"/>
              </a:rPr>
              <a:t>Identification des facteurs de risque de chute</a:t>
            </a:r>
            <a:r>
              <a:rPr lang="fr-FR" dirty="0">
                <a:solidFill>
                  <a:srgbClr val="000000"/>
                </a:solidFill>
                <a:latin typeface="Source Sans Pro" pitchFamily="34"/>
                <a:ea typeface="Microsoft YaHei" pitchFamily="2"/>
                <a:cs typeface="Lucida Sans" pitchFamily="2"/>
              </a:rPr>
              <a:t> et mise en place avec le patient des mesures correctives et conseils pratiques selon une approche ludo-éducative</a:t>
            </a:r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6963E4-0897-4732-A666-FEB7B9B933A9}"/>
              </a:ext>
            </a:extLst>
          </p:cNvPr>
          <p:cNvSpPr/>
          <p:nvPr/>
        </p:nvSpPr>
        <p:spPr>
          <a:xfrm>
            <a:off x="354174" y="4579723"/>
            <a:ext cx="408213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Activités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chemeClr val="tx1"/>
                </a:solidFill>
              </a:rPr>
              <a:t>thérapeutiques</a:t>
            </a:r>
            <a:r>
              <a:rPr lang="fr-FR" dirty="0">
                <a:solidFill>
                  <a:schemeClr val="tx1"/>
                </a:solidFill>
              </a:rPr>
              <a:t> de MPR</a:t>
            </a:r>
            <a:r>
              <a:rPr lang="fr-FR" b="1" dirty="0">
                <a:solidFill>
                  <a:schemeClr val="tx1"/>
                </a:solidFill>
              </a:rPr>
              <a:t>: </a:t>
            </a:r>
            <a:r>
              <a:rPr lang="fr-FR" dirty="0">
                <a:solidFill>
                  <a:schemeClr val="tx1"/>
                </a:solidFill>
              </a:rPr>
              <a:t>blocs moteurs, toxine botulinique…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4D49E-A64F-4EAB-AA05-15D4274DC7B0}"/>
              </a:ext>
            </a:extLst>
          </p:cNvPr>
          <p:cNvSpPr/>
          <p:nvPr/>
        </p:nvSpPr>
        <p:spPr>
          <a:xfrm>
            <a:off x="782720" y="5733256"/>
            <a:ext cx="769499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i="1" cap="none" spc="0" dirty="0">
                <a:ln w="12700">
                  <a:solidFill>
                    <a:schemeClr val="tx1"/>
                  </a:solidFill>
                  <a:prstDash val="solid"/>
                </a:ln>
                <a:pattFill prst="pct9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ource Sans Pro" pitchFamily="34"/>
                <a:ea typeface="Microsoft YaHei" pitchFamily="2"/>
                <a:cs typeface="Lucida Sans" pitchFamily="2"/>
              </a:rPr>
              <a:t>Parcours </a:t>
            </a:r>
            <a:r>
              <a:rPr lang="fr-FR" sz="2400" b="1" i="1" dirty="0">
                <a:ln w="12700">
                  <a:solidFill>
                    <a:schemeClr val="tx1"/>
                  </a:solidFill>
                  <a:prstDash val="solid"/>
                </a:ln>
                <a:pattFill prst="pct9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ource Sans Pro" pitchFamily="34"/>
                <a:ea typeface="Microsoft YaHei" pitchFamily="2"/>
                <a:cs typeface="Lucida Sans" pitchFamily="2"/>
              </a:rPr>
              <a:t>I</a:t>
            </a:r>
            <a:r>
              <a:rPr lang="fr-FR" sz="2400" b="1" i="1" cap="none" spc="0" dirty="0">
                <a:ln w="12700">
                  <a:solidFill>
                    <a:schemeClr val="tx1"/>
                  </a:solidFill>
                  <a:prstDash val="solid"/>
                </a:ln>
                <a:pattFill prst="pct9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ource Sans Pro" pitchFamily="34"/>
                <a:ea typeface="Microsoft YaHei" pitchFamily="2"/>
                <a:cs typeface="Lucida Sans" pitchFamily="2"/>
              </a:rPr>
              <a:t>ndividualisé d’Education en Santé</a:t>
            </a:r>
            <a:endParaRPr lang="fr-FR" sz="2400" b="1" cap="none" spc="0" dirty="0">
              <a:ln w="12700">
                <a:solidFill>
                  <a:schemeClr val="tx1"/>
                </a:solidFill>
                <a:prstDash val="solid"/>
              </a:ln>
              <a:pattFill prst="pct9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E5E2BD-B139-49FC-8276-7A4FA3AD6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0" t="21542" r="18500" b="-1"/>
          <a:stretch/>
        </p:blipFill>
        <p:spPr>
          <a:xfrm>
            <a:off x="4769299" y="3273329"/>
            <a:ext cx="3730124" cy="21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9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	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613661" y="405123"/>
            <a:ext cx="7056425" cy="714015"/>
          </a:xfrm>
        </p:spPr>
        <p:txBody>
          <a:bodyPr/>
          <a:lstStyle/>
          <a:p>
            <a:pPr lvl="0"/>
            <a:r>
              <a:rPr lang="fr-FR" sz="1800" b="0" dirty="0">
                <a:solidFill>
                  <a:schemeClr val="accent5">
                    <a:lumMod val="50000"/>
                  </a:schemeClr>
                </a:solidFill>
              </a:rPr>
              <a:t>Analyse instrumentale de la</a:t>
            </a:r>
            <a:r>
              <a:rPr lang="fr-FR" sz="1800" dirty="0">
                <a:solidFill>
                  <a:schemeClr val="accent5">
                    <a:lumMod val="50000"/>
                  </a:schemeClr>
                </a:solidFill>
              </a:rPr>
              <a:t> posture </a:t>
            </a:r>
            <a:r>
              <a:rPr lang="fr-FR" sz="1800" b="0" dirty="0">
                <a:solidFill>
                  <a:schemeClr val="accent5">
                    <a:lumMod val="50000"/>
                  </a:schemeClr>
                </a:solidFill>
              </a:rPr>
              <a:t>(plateforme baropodométrique, verticale subjective), de </a:t>
            </a:r>
            <a:r>
              <a:rPr lang="fr-FR" sz="1800" dirty="0">
                <a:solidFill>
                  <a:schemeClr val="accent5">
                    <a:lumMod val="50000"/>
                  </a:schemeClr>
                </a:solidFill>
              </a:rPr>
              <a:t>l’équilibre </a:t>
            </a:r>
            <a:endParaRPr lang="fr-FR" sz="1200" i="1" dirty="0">
              <a:solidFill>
                <a:srgbClr val="FF0000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3"/>
          </p:nvPr>
        </p:nvSpPr>
        <p:spPr>
          <a:xfrm>
            <a:off x="4484443" y="5148135"/>
            <a:ext cx="2463821" cy="639762"/>
          </a:xfrm>
        </p:spPr>
        <p:txBody>
          <a:bodyPr/>
          <a:lstStyle/>
          <a:p>
            <a:r>
              <a:rPr lang="fr-FR" sz="1800" b="0" dirty="0">
                <a:solidFill>
                  <a:schemeClr val="accent5">
                    <a:lumMod val="50000"/>
                  </a:schemeClr>
                </a:solidFill>
              </a:rPr>
              <a:t>et de la</a:t>
            </a:r>
            <a:r>
              <a:rPr lang="fr-FR" sz="1800" dirty="0">
                <a:solidFill>
                  <a:schemeClr val="accent5">
                    <a:lumMod val="50000"/>
                  </a:schemeClr>
                </a:solidFill>
              </a:rPr>
              <a:t> marche</a:t>
            </a:r>
            <a:r>
              <a:rPr lang="fr-FR" sz="1800" b="0" dirty="0">
                <a:solidFill>
                  <a:schemeClr val="accent5">
                    <a:lumMod val="50000"/>
                  </a:schemeClr>
                </a:solidFill>
              </a:rPr>
              <a:t>:  </a:t>
            </a:r>
          </a:p>
          <a:p>
            <a:r>
              <a:rPr lang="fr-FR" sz="1800" b="0" dirty="0">
                <a:solidFill>
                  <a:schemeClr val="accent5">
                    <a:lumMod val="50000"/>
                  </a:schemeClr>
                </a:solidFill>
              </a:rPr>
              <a:t>paramètres </a:t>
            </a:r>
          </a:p>
          <a:p>
            <a:r>
              <a:rPr lang="fr-FR" sz="1800" b="0" dirty="0">
                <a:solidFill>
                  <a:schemeClr val="accent5">
                    <a:lumMod val="50000"/>
                  </a:schemeClr>
                </a:solidFill>
              </a:rPr>
              <a:t>spatio-temporels, vidéo 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83" y="3949366"/>
            <a:ext cx="3191192" cy="2261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266D7E-BAD0-4730-A903-01CFB847A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39" t="29254" r="530" b="1"/>
          <a:stretch/>
        </p:blipFill>
        <p:spPr>
          <a:xfrm>
            <a:off x="6810163" y="4293096"/>
            <a:ext cx="1533256" cy="18369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7646D9-BA5D-4FD6-B7F6-C0F7E9159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61" y="1408103"/>
            <a:ext cx="3348389" cy="2208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1219EA-B877-4AA6-B520-D1D8161642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18" t="45291" r="30221" b="18354"/>
          <a:stretch/>
        </p:blipFill>
        <p:spPr>
          <a:xfrm>
            <a:off x="5429270" y="1578412"/>
            <a:ext cx="2790310" cy="2341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495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94190" cy="792163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Orientation de la rééducation spécifique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484783"/>
            <a:ext cx="8229600" cy="475260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chemeClr val="accent5">
                    <a:lumMod val="50000"/>
                  </a:schemeClr>
                </a:solidFill>
              </a:rPr>
              <a:t>Partenariat avec les professionnels de ville libéraux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Médecins généralistes et spécialistes, kinésithérapeutes, IDE, pharmaciens, dentistes, podologues, orthoptistes, posturologues</a:t>
            </a:r>
            <a:r>
              <a:rPr lang="fr-FR" sz="2000" dirty="0">
                <a:solidFill>
                  <a:srgbClr val="00B050"/>
                </a:solidFill>
              </a:rPr>
              <a:t>….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Lien avec les Communautés Professionnelles Territoriales de Santé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Collaboration avec la Plateforme de Prévention de Chutes</a:t>
            </a:r>
          </a:p>
          <a:p>
            <a:pPr marL="0" indent="0">
              <a:buNone/>
            </a:pPr>
            <a:r>
              <a:rPr lang="fr-FR" sz="2000" dirty="0"/>
              <a:t> (Ateliers d’équilibre de proximité, centre 15 et téléalarme…)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u="sng" dirty="0">
                <a:solidFill>
                  <a:schemeClr val="accent1">
                    <a:lumMod val="50000"/>
                  </a:schemeClr>
                </a:solidFill>
              </a:rPr>
              <a:t>Partenariat avec HDJ-SMR de la </a:t>
            </a:r>
            <a:r>
              <a:rPr lang="fr-FR" u="sng" dirty="0" err="1">
                <a:solidFill>
                  <a:schemeClr val="accent1">
                    <a:lumMod val="50000"/>
                  </a:schemeClr>
                </a:solidFill>
              </a:rPr>
              <a:t>Marteraye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Prise en charge rééducative pluridisciplinaire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Éducation thérapeutique (Programme Parachute)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Supports rééducatifs modernes (réalité virtuelle, </a:t>
            </a:r>
            <a:r>
              <a:rPr lang="fr-FR" sz="2000" dirty="0" err="1"/>
              <a:t>Serious</a:t>
            </a:r>
            <a:r>
              <a:rPr lang="fr-FR" sz="2000" dirty="0"/>
              <a:t> Games sur plateformes de </a:t>
            </a:r>
            <a:r>
              <a:rPr lang="fr-FR" sz="2000" dirty="0" err="1"/>
              <a:t>stabilométrie</a:t>
            </a:r>
            <a:r>
              <a:rPr lang="fr-FR" sz="2000" dirty="0"/>
              <a:t>, tapis de marche connectés, système Huber, etc.)</a:t>
            </a:r>
            <a:r>
              <a:rPr lang="fr-FR" dirty="0"/>
              <a:t>				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54C10B-BC31-43EC-9EF3-EE8F8727E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26" y="3284984"/>
            <a:ext cx="792088" cy="18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1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8040"/>
            <a:ext cx="3888432" cy="2662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54" y="548680"/>
            <a:ext cx="3577007" cy="269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9A0CDF-F081-41C5-BFE7-655B0501B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819395"/>
            <a:ext cx="987638" cy="14692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2E9285-CC77-4526-BE5E-4E8982CF8E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99" t="-681" r="9945" b="16213"/>
          <a:stretch/>
        </p:blipFill>
        <p:spPr>
          <a:xfrm>
            <a:off x="1187624" y="1395510"/>
            <a:ext cx="2670125" cy="3423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9896102"/>
      </p:ext>
    </p:extLst>
  </p:cSld>
  <p:clrMapOvr>
    <a:masterClrMapping/>
  </p:clrMapOvr>
</p:sld>
</file>

<file path=ppt/theme/theme1.xml><?xml version="1.0" encoding="utf-8"?>
<a:theme xmlns:a="http://schemas.openxmlformats.org/drawingml/2006/main" name="CHANGE_modele">
  <a:themeElements>
    <a:clrScheme name="CHRA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RA_modele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RA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6CAB654A-F7CE-46B2-AD97-B65970E91EB4}" vid="{36DC3B0C-7D2D-40B9-9541-10A23DF43F1D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CHANGE GHT modele</Template>
  <TotalTime>38651</TotalTime>
  <Words>557</Words>
  <Application>Microsoft Office PowerPoint</Application>
  <PresentationFormat>Affichage à l'écran (4:3)</PresentationFormat>
  <Paragraphs>92</Paragraphs>
  <Slides>10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4" baseType="lpstr">
      <vt:lpstr>Microsoft YaHei</vt:lpstr>
      <vt:lpstr>Arial</vt:lpstr>
      <vt:lpstr>Arial Rounded MT Bold</vt:lpstr>
      <vt:lpstr>Batang</vt:lpstr>
      <vt:lpstr>Candara</vt:lpstr>
      <vt:lpstr>Century Gothic</vt:lpstr>
      <vt:lpstr>Liberation Sans</vt:lpstr>
      <vt:lpstr>Liberation Serif</vt:lpstr>
      <vt:lpstr>Lucida Sans</vt:lpstr>
      <vt:lpstr>Segoe UI</vt:lpstr>
      <vt:lpstr>Source Sans Pro</vt:lpstr>
      <vt:lpstr>Tahoma</vt:lpstr>
      <vt:lpstr>Wingdings</vt:lpstr>
      <vt:lpstr>CHANGE_modele</vt:lpstr>
      <vt:lpstr>Présentation PowerPoint</vt:lpstr>
      <vt:lpstr> Espace Santé Innovation du Semnoz </vt:lpstr>
      <vt:lpstr>Une équipe pluridisciplinaire</vt:lpstr>
      <vt:lpstr>Population cible</vt:lpstr>
      <vt:lpstr>  Quels Objectifs ?   Trouver son Equilibre: l’Art de Vivre en Mouvement  </vt:lpstr>
      <vt:lpstr>Présentation PowerPoint</vt:lpstr>
      <vt:lpstr> </vt:lpstr>
      <vt:lpstr>Orientation de la rééducation spécifique</vt:lpstr>
      <vt:lpstr>Présentation PowerPoint</vt:lpstr>
      <vt:lpstr>Adresser un patient en HDJ</vt:lpstr>
    </vt:vector>
  </TitlesOfParts>
  <Company>CHANGE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de la MARCHE et de l’EQUILIBRE  Espace Santé Innovation du Semnoz         Dr Maryline Allard-Reynier        Pôle de Gériatrie</dc:title>
  <dc:creator>Maryline ALLARD-REYNIER</dc:creator>
  <cp:lastModifiedBy>Maryline ALLARD-REYNIER</cp:lastModifiedBy>
  <cp:revision>180</cp:revision>
  <dcterms:created xsi:type="dcterms:W3CDTF">2020-03-04T16:40:57Z</dcterms:created>
  <dcterms:modified xsi:type="dcterms:W3CDTF">2024-12-19T13:48:29Z</dcterms:modified>
</cp:coreProperties>
</file>