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9" r:id="rId2"/>
  </p:sldMasterIdLst>
  <p:notesMasterIdLst>
    <p:notesMasterId r:id="rId17"/>
  </p:notesMasterIdLst>
  <p:sldIdLst>
    <p:sldId id="345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00808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Colonne2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EMH</c:v>
                </c:pt>
                <c:pt idx="1">
                  <c:v>EMG</c:v>
                </c:pt>
                <c:pt idx="2">
                  <c:v>EMSP</c:v>
                </c:pt>
                <c:pt idx="3">
                  <c:v>Hotline gériatrie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56</c:v>
                </c:pt>
                <c:pt idx="1">
                  <c:v>34</c:v>
                </c:pt>
                <c:pt idx="2">
                  <c:v>4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F8-4A7D-93B2-6BCDC119768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Colonne2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EMH</c:v>
                </c:pt>
                <c:pt idx="1">
                  <c:v>EMG</c:v>
                </c:pt>
                <c:pt idx="2">
                  <c:v>EMSP</c:v>
                </c:pt>
                <c:pt idx="3">
                  <c:v>Site internet des filières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78</c:v>
                </c:pt>
                <c:pt idx="1">
                  <c:v>9</c:v>
                </c:pt>
                <c:pt idx="2">
                  <c:v>9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D0-4C16-9D1A-8A3F6AD1DD9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9206278276801905"/>
          <c:y val="3.3245107263229497E-2"/>
          <c:w val="0.40793721723198101"/>
          <c:h val="0.965297591253076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Feuil1!$A$2:$A$4</c:f>
              <c:strCache>
                <c:ptCount val="3"/>
                <c:pt idx="0">
                  <c:v>EMH</c:v>
                </c:pt>
                <c:pt idx="1">
                  <c:v>EMG</c:v>
                </c:pt>
                <c:pt idx="2">
                  <c:v>Hotline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41</c:v>
                </c:pt>
                <c:pt idx="1">
                  <c:v>35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70-4FC1-9572-BB8D3706CED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EMH</c:v>
                </c:pt>
                <c:pt idx="1">
                  <c:v>EMG</c:v>
                </c:pt>
                <c:pt idx="2">
                  <c:v>Hotline</c:v>
                </c:pt>
                <c:pt idx="3">
                  <c:v>Infectiologue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42</c:v>
                </c:pt>
                <c:pt idx="1">
                  <c:v>33</c:v>
                </c:pt>
                <c:pt idx="2">
                  <c:v>17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42-4D35-8BE0-B7E2B62B5F0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091634155017399"/>
          <c:y val="9.6821275044240498E-2"/>
          <c:w val="0.44577650630364002"/>
          <c:h val="0.7639730599465409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89C50-7948-4B71-AC7D-4DFA04E4A2DB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555BB-7A3D-41ED-943D-771BBC9BD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770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73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848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5795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52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08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88755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20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68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56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28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87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8088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70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177474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515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6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4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67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98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691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83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64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40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03749-229E-4035-AD8F-6F6CB14A29D3}" type="datetimeFigureOut">
              <a:rPr lang="fr-FR" smtClean="0"/>
              <a:t>23/07/2021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DE14A-C3FC-4C2B-8B8D-114894E37B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97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2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3200" dirty="0"/>
              <a:t>Enquête Appui de gestion de crise de la Covid-19 par les filières gérontologiques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Mai 2021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493" y="5603354"/>
            <a:ext cx="3431540" cy="10979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790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Communication avec les filières gérontologiques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73275" y="1600201"/>
            <a:ext cx="8594725" cy="4343400"/>
          </a:xfrm>
        </p:spPr>
        <p:txBody>
          <a:bodyPr/>
          <a:lstStyle/>
          <a:p>
            <a:r>
              <a:rPr lang="fr-FR" dirty="0" smtClean="0"/>
              <a:t>Directeurs-cadres 		Médecins coordonnateurs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1893166" y="2120058"/>
            <a:ext cx="4008870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2C7C9F">
                  <a:lumMod val="60000"/>
                  <a:lumOff val="40000"/>
                </a:srgbClr>
              </a:buClr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75% ont déjà participé à au moins une visioconférence directeur/CHANGE ou IDEC/cadre.                           60% d’entre eux participent à chaque réunion.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85% sont « </a:t>
            </a:r>
            <a:r>
              <a:rPr lang="fr-FR" i="1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tout à fait d’accord</a:t>
            </a: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 » concernant la fréquence des envois de mails par les FG. La totalité du panel signale que les informations données sont en concordance avec leurs attentes.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19 directeurs/cadres sur 20 trouvent utile le « bulletin de situation Covid-19 ».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552407" y="2223656"/>
            <a:ext cx="3492933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2C7C9F">
                  <a:lumMod val="60000"/>
                  <a:lumOff val="40000"/>
                </a:srgbClr>
              </a:buClr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43% ont déjà participé à au moins une réunion leur étant dédiée. 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86% sont « </a:t>
            </a:r>
            <a:r>
              <a:rPr lang="fr-FR" i="1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tout à fait d’accord</a:t>
            </a: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 » concernant la fréquence des envois de mails par les FG. La totalité du panel signale que les informations données sont en concordance avec leurs attentes.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100% des médecins coordonnateurs recevant le « bulletin de situation Covid-19 » le trouvent utile.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</a:pPr>
            <a:endParaRPr lang="fr-FR" dirty="0">
              <a:solidFill>
                <a:prstClr val="black">
                  <a:lumMod val="65000"/>
                  <a:lumOff val="35000"/>
                </a:prstClr>
              </a:solidFill>
              <a:latin typeface="News Gothic MT"/>
            </a:endParaRPr>
          </a:p>
        </p:txBody>
      </p:sp>
    </p:spTree>
    <p:extLst>
      <p:ext uri="{BB962C8B-B14F-4D97-AF65-F5344CB8AC3E}">
        <p14:creationId xmlns:p14="http://schemas.microsoft.com/office/powerpoint/2010/main" val="264880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275" y="-502023"/>
            <a:ext cx="8042276" cy="1336956"/>
          </a:xfrm>
        </p:spPr>
        <p:txBody>
          <a:bodyPr/>
          <a:lstStyle/>
          <a:p>
            <a:r>
              <a:rPr lang="fr-FR" dirty="0" smtClean="0"/>
              <a:t>Structures « domicile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719" y="1054231"/>
            <a:ext cx="9968155" cy="4343400"/>
          </a:xfrm>
        </p:spPr>
        <p:txBody>
          <a:bodyPr/>
          <a:lstStyle/>
          <a:p>
            <a:r>
              <a:rPr lang="fr-FR" dirty="0" smtClean="0"/>
              <a:t>4 services SSIAD/SAAD ont répondu </a:t>
            </a:r>
          </a:p>
          <a:p>
            <a:pPr marL="0" indent="0">
              <a:buNone/>
            </a:pPr>
            <a:r>
              <a:rPr lang="fr-FR" dirty="0" smtClean="0"/>
              <a:t>Résultats </a:t>
            </a:r>
          </a:p>
          <a:p>
            <a:pPr lvl="0">
              <a:buClr>
                <a:srgbClr val="2C7C9F">
                  <a:lumMod val="60000"/>
                  <a:lumOff val="40000"/>
                </a:srgbClr>
              </a:buClr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</a:rPr>
              <a:t>100% sont « plutôt d’accord » de l’utilité du document : « Synthèse </a:t>
            </a:r>
            <a:r>
              <a:rPr lang="mr-IN" dirty="0">
                <a:solidFill>
                  <a:prstClr val="black">
                    <a:lumMod val="65000"/>
                    <a:lumOff val="35000"/>
                  </a:prstClr>
                </a:solidFill>
              </a:rPr>
              <a:t>–</a:t>
            </a: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</a:rPr>
              <a:t> Bonnes pratiques d’hygiène en période </a:t>
            </a:r>
            <a:r>
              <a:rPr lang="fr-FR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Covid</a:t>
            </a: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mr-IN" dirty="0">
                <a:solidFill>
                  <a:prstClr val="black">
                    <a:lumMod val="65000"/>
                    <a:lumOff val="35000"/>
                  </a:prstClr>
                </a:solidFill>
              </a:rPr>
              <a:t>–</a:t>
            </a: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</a:rPr>
              <a:t> issue des échanges filières EMH/SSIAD/SIAD ». </a:t>
            </a:r>
            <a:b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</a:rPr>
              <a:t>50% l’utilisent encore aujourd’hui</a:t>
            </a:r>
            <a:r>
              <a:rPr lang="fr-FR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.</a:t>
            </a:r>
          </a:p>
          <a:p>
            <a:pPr lvl="0">
              <a:buClr>
                <a:srgbClr val="2C7C9F">
                  <a:lumMod val="60000"/>
                  <a:lumOff val="40000"/>
                </a:srgbClr>
              </a:buClr>
            </a:pPr>
            <a:endParaRPr lang="fr-FR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7381" y="3907592"/>
            <a:ext cx="5350229" cy="295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76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b="1" dirty="0">
                <a:solidFill>
                  <a:prstClr val="black">
                    <a:lumMod val="65000"/>
                    <a:lumOff val="35000"/>
                  </a:prstClr>
                </a:solidFill>
                <a:ea typeface="+mn-ea"/>
                <a:cs typeface="+mn-cs"/>
              </a:rPr>
              <a:t>Pour l’appui gestion de la Covid-19 par les filières gérontologiques  notes moyennes de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73275" y="1664900"/>
            <a:ext cx="8042276" cy="4343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 smtClean="0"/>
              <a:t>EHPAD</a:t>
            </a:r>
          </a:p>
          <a:p>
            <a:pPr lvl="0">
              <a:buClr>
                <a:srgbClr val="2C7C9F">
                  <a:lumMod val="60000"/>
                  <a:lumOff val="40000"/>
                </a:srgbClr>
              </a:buClr>
            </a:pPr>
            <a:r>
              <a:rPr lang="fr-FR" dirty="0" smtClean="0"/>
              <a:t>Directeurs/cadres  = </a:t>
            </a:r>
            <a:r>
              <a:rPr lang="fr-FR" sz="2800" b="1" dirty="0">
                <a:solidFill>
                  <a:srgbClr val="244A58">
                    <a:lumMod val="60000"/>
                    <a:lumOff val="40000"/>
                  </a:srgbClr>
                </a:solidFill>
              </a:rPr>
              <a:t>4,45 / 5.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Médecins coordonnateurs = </a:t>
            </a:r>
            <a:r>
              <a:rPr lang="fr-FR" sz="3200" b="1" dirty="0">
                <a:solidFill>
                  <a:srgbClr val="244A58">
                    <a:lumMod val="60000"/>
                    <a:lumOff val="40000"/>
                  </a:srgbClr>
                </a:solidFill>
              </a:rPr>
              <a:t>4,71 / 5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i="1" dirty="0" smtClean="0"/>
              <a:t>Domicile = </a:t>
            </a:r>
            <a:r>
              <a:rPr lang="fr-FR" sz="3200" b="1" i="1" dirty="0">
                <a:solidFill>
                  <a:srgbClr val="244A58">
                    <a:lumMod val="60000"/>
                    <a:lumOff val="40000"/>
                  </a:srgbClr>
                </a:solidFill>
              </a:rPr>
              <a:t>3/5</a:t>
            </a:r>
          </a:p>
          <a:p>
            <a:pPr marL="0" indent="0">
              <a:buNone/>
            </a:pPr>
            <a:endParaRPr lang="fr-FR" sz="3200" b="1" i="1" dirty="0">
              <a:solidFill>
                <a:srgbClr val="244A58">
                  <a:lumMod val="60000"/>
                  <a:lumOff val="40000"/>
                </a:srgbClr>
              </a:solidFill>
            </a:endParaRPr>
          </a:p>
          <a:p>
            <a:pPr marL="0" indent="0">
              <a:buNone/>
            </a:pPr>
            <a:r>
              <a:rPr lang="fr-FR" sz="3200" b="1" i="1" dirty="0">
                <a:solidFill>
                  <a:srgbClr val="244A58">
                    <a:lumMod val="60000"/>
                    <a:lumOff val="40000"/>
                  </a:srgbClr>
                </a:solidFill>
              </a:rPr>
              <a:t>MOYENNE GLOBALE DES 3 PANELS = 4/5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495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99309" y="-559249"/>
            <a:ext cx="9268691" cy="1336956"/>
          </a:xfrm>
        </p:spPr>
        <p:txBody>
          <a:bodyPr/>
          <a:lstStyle/>
          <a:p>
            <a:r>
              <a:rPr lang="fr-FR" sz="3200" dirty="0"/>
              <a:t>Attentes des EHPAD, quel appui des filières </a:t>
            </a:r>
            <a:r>
              <a:rPr lang="fr-FR" sz="3600" dirty="0"/>
              <a:t>?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459683" y="1349729"/>
            <a:ext cx="5440580" cy="5432616"/>
          </a:xfrm>
        </p:spPr>
        <p:txBody>
          <a:bodyPr>
            <a:normAutofit fontScale="85000" lnSpcReduction="20000"/>
          </a:bodyPr>
          <a:lstStyle/>
          <a:p>
            <a:r>
              <a:rPr lang="fr-FR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Concernant la Covid-19, aujourd’hui les médecins coordonnateurs attendent des FG :</a:t>
            </a:r>
          </a:p>
          <a:p>
            <a:pPr>
              <a:buFontTx/>
              <a:buChar char="-"/>
            </a:pPr>
            <a:r>
              <a:rPr lang="fr-FR" dirty="0" smtClean="0"/>
              <a:t>De la formation.</a:t>
            </a:r>
          </a:p>
          <a:p>
            <a:pPr>
              <a:buFontTx/>
              <a:buChar char="-"/>
            </a:pPr>
            <a:r>
              <a:rPr lang="fr-FR" dirty="0" smtClean="0"/>
              <a:t>De l’informations au sujet de la vaccination à diffusés auprès des soignants pour combattre les idées reçues.</a:t>
            </a:r>
          </a:p>
          <a:p>
            <a:pPr>
              <a:buFontTx/>
              <a:buChar char="-"/>
            </a:pPr>
            <a:r>
              <a:rPr lang="fr-FR" dirty="0" smtClean="0"/>
              <a:t>Maintenir l’aide de l’EMH.</a:t>
            </a:r>
          </a:p>
          <a:p>
            <a:pPr>
              <a:buFontTx/>
              <a:buChar char="-"/>
            </a:pPr>
            <a:r>
              <a:rPr lang="fr-FR" dirty="0" smtClean="0"/>
              <a:t>Continuer les actions menées.</a:t>
            </a:r>
          </a:p>
          <a:p>
            <a:pPr>
              <a:buFontTx/>
              <a:buChar char="-"/>
            </a:pPr>
            <a:r>
              <a:rPr lang="fr-FR" dirty="0" smtClean="0"/>
              <a:t>Expertise pour des situations complexes</a:t>
            </a:r>
          </a:p>
          <a:p>
            <a:r>
              <a:rPr lang="fr-F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Autres thématiques </a:t>
            </a:r>
          </a:p>
          <a:p>
            <a:pPr mar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</a:rPr>
              <a:t>Information sur la maltraitance.</a:t>
            </a:r>
          </a:p>
          <a:p>
            <a:pPr marL="0" indent="0">
              <a:buClr>
                <a:srgbClr val="2C7C9F">
                  <a:lumMod val="60000"/>
                  <a:lumOff val="40000"/>
                </a:srgbClr>
              </a:buClr>
              <a:buNone/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</a:rPr>
              <a:t>Information pour le maintien de l’autonomie.</a:t>
            </a:r>
          </a:p>
          <a:p>
            <a:pPr>
              <a:buFontTx/>
              <a:buChar char="-"/>
            </a:pP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30629" y="1349729"/>
            <a:ext cx="6115174" cy="398927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2C7C9F">
                  <a:lumMod val="60000"/>
                  <a:lumOff val="40000"/>
                </a:srgbClr>
              </a:buClr>
            </a:pPr>
            <a:r>
              <a:rPr lang="fr-FR" b="1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ws Gothic MT"/>
              </a:rPr>
              <a:t>Concernant la Covid-19, aujourd’hui les établissements attendent des FG :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  <a:buFontTx/>
              <a:buChar char="-"/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Actions de sensibilisation à la vaccination contre la Covid-19.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  <a:buFontTx/>
              <a:buChar char="-"/>
            </a:pPr>
            <a:r>
              <a:rPr lang="fr-FR" b="1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Veille documentaire </a:t>
            </a: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sur nouvelles mises à jour ou texte.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  <a:buFontTx/>
              <a:buChar char="-"/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Formations.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  <a:buFontTx/>
              <a:buChar char="-"/>
            </a:pPr>
            <a:r>
              <a:rPr lang="fr-FR" b="1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Soutien psychologique ou groupe de parole pour directeurs et cadres.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  <a:buFontTx/>
              <a:buChar char="-"/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Information sur « rebondir après la crise » pour les soignants.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  <a:buFontTx/>
              <a:buChar char="-"/>
            </a:pPr>
            <a:r>
              <a:rPr lang="fr-FR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Poursuite des actions mises en place.</a:t>
            </a:r>
          </a:p>
          <a:p>
            <a:pPr>
              <a:buClr>
                <a:srgbClr val="2C7C9F">
                  <a:lumMod val="60000"/>
                  <a:lumOff val="40000"/>
                </a:srgbClr>
              </a:buClr>
              <a:buFontTx/>
              <a:buChar char="-"/>
            </a:pPr>
            <a:endParaRPr lang="fr-FR" dirty="0">
              <a:solidFill>
                <a:prstClr val="black">
                  <a:lumMod val="65000"/>
                  <a:lumOff val="35000"/>
                </a:prstClr>
              </a:solidFill>
              <a:latin typeface="News Gothic M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34321" y="823343"/>
            <a:ext cx="2327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2C7C9F"/>
                </a:solidFill>
                <a:latin typeface="News Gothic MT"/>
              </a:rPr>
              <a:t>Directeurs - cadres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899565" y="823343"/>
            <a:ext cx="3548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2C7C9F"/>
                </a:solidFill>
                <a:latin typeface="News Gothic MT"/>
              </a:rPr>
              <a:t>Médecins coordonnateurs</a:t>
            </a:r>
          </a:p>
        </p:txBody>
      </p:sp>
      <p:sp>
        <p:nvSpPr>
          <p:cNvPr id="8" name="Rectangle 7"/>
          <p:cNvSpPr/>
          <p:nvPr/>
        </p:nvSpPr>
        <p:spPr>
          <a:xfrm>
            <a:off x="130629" y="5339003"/>
            <a:ext cx="5941621" cy="1944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500" b="1" dirty="0">
                <a:solidFill>
                  <a:prstClr val="black">
                    <a:lumMod val="65000"/>
                    <a:lumOff val="3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ews Gothic MT"/>
              </a:rPr>
              <a:t>Autres thématiques </a:t>
            </a:r>
          </a:p>
          <a:p>
            <a:pPr marL="285750" indent="-285750"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Nutrition, soins palliatifs, Télémédecine, « </a:t>
            </a:r>
            <a:r>
              <a:rPr lang="fr-FR" sz="1600" b="1" i="1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Quel EHPAD dans l’avenir </a:t>
            </a:r>
            <a:r>
              <a:rPr lang="fr-FR" sz="1600" i="1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en tenant en compte de l’évolution du monde : sanitaire, économique, rapport au travail, architecture etc.</a:t>
            </a:r>
            <a:r>
              <a:rPr lang="fr-FR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News Gothic MT"/>
              </a:rPr>
              <a:t> »</a:t>
            </a:r>
          </a:p>
          <a:p>
            <a:pPr marL="349250" indent="-349250"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Char char=""/>
            </a:pPr>
            <a:endParaRPr lang="fr-FR" sz="2400" dirty="0">
              <a:solidFill>
                <a:prstClr val="black">
                  <a:lumMod val="65000"/>
                  <a:lumOff val="35000"/>
                </a:prstClr>
              </a:solidFill>
              <a:latin typeface="News Gothic MT"/>
            </a:endParaRPr>
          </a:p>
        </p:txBody>
      </p:sp>
    </p:spTree>
    <p:extLst>
      <p:ext uri="{BB962C8B-B14F-4D97-AF65-F5344CB8AC3E}">
        <p14:creationId xmlns:p14="http://schemas.microsoft.com/office/powerpoint/2010/main" val="33928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8080"/>
                </a:solidFill>
              </a:rPr>
              <a:t>Les 1ères suites :</a:t>
            </a:r>
            <a:endParaRPr lang="fr-FR" b="1" u="sng" dirty="0">
              <a:solidFill>
                <a:srgbClr val="00808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30204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CC3399"/>
                </a:solidFill>
                <a:sym typeface="Wingdings" panose="05000000000000000000" pitchFamily="2" charset="2"/>
              </a:rPr>
              <a:t>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smtClean="0"/>
              <a:t>Poursuite du bulletin d’information hebdomadaire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>
                <a:solidFill>
                  <a:srgbClr val="CC3399"/>
                </a:solidFill>
                <a:sym typeface="Wingdings" panose="05000000000000000000" pitchFamily="2" charset="2"/>
              </a:rPr>
              <a:t> </a:t>
            </a:r>
            <a:r>
              <a:rPr lang="fr-FR" dirty="0" smtClean="0"/>
              <a:t>Poursuite des actions de formation EMH/filière + développement de différentes modalités. 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>
                <a:solidFill>
                  <a:srgbClr val="CC3399"/>
                </a:solidFill>
                <a:sym typeface="Wingdings" panose="05000000000000000000" pitchFamily="2" charset="2"/>
              </a:rPr>
              <a:t> </a:t>
            </a:r>
            <a:r>
              <a:rPr lang="fr-FR" dirty="0" smtClean="0"/>
              <a:t>Evolution des visioconférences directeurs – septembre </a:t>
            </a:r>
          </a:p>
          <a:p>
            <a:pPr marL="0" indent="0">
              <a:buNone/>
            </a:pPr>
            <a:r>
              <a:rPr lang="fr-FR" i="1" dirty="0" smtClean="0"/>
              <a:t>réflexion modalités médecins </a:t>
            </a:r>
            <a:r>
              <a:rPr lang="fr-FR" i="1" dirty="0" err="1" smtClean="0"/>
              <a:t>co</a:t>
            </a:r>
            <a:r>
              <a:rPr lang="fr-FR" i="1" dirty="0" smtClean="0"/>
              <a:t>/ IDEC CDS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rgbClr val="CC3399"/>
                </a:solidFill>
                <a:sym typeface="Wingdings" panose="05000000000000000000" pitchFamily="2" charset="2"/>
              </a:rPr>
              <a:t> </a:t>
            </a:r>
            <a:r>
              <a:rPr lang="fr-FR" dirty="0">
                <a:sym typeface="Wingdings" panose="05000000000000000000" pitchFamily="2" charset="2"/>
              </a:rPr>
              <a:t>Pro</a:t>
            </a:r>
            <a:r>
              <a:rPr lang="fr-FR" dirty="0" smtClean="0">
                <a:sym typeface="Wingdings" panose="05000000000000000000" pitchFamily="2" charset="2"/>
              </a:rPr>
              <a:t>poser</a:t>
            </a:r>
            <a:r>
              <a:rPr lang="fr-FR" dirty="0" smtClean="0"/>
              <a:t> des actions vers le domicile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402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de l’enquête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L’enquête s’est déroulée du 22 mars au 09 avril 2021.</a:t>
            </a:r>
          </a:p>
          <a:p>
            <a:r>
              <a:rPr lang="fr-FR" dirty="0"/>
              <a:t>Trois populations cibles avec trois questionnaires différents :</a:t>
            </a:r>
          </a:p>
          <a:p>
            <a:pPr>
              <a:buFontTx/>
              <a:buChar char="-"/>
            </a:pPr>
            <a:r>
              <a:rPr lang="fr-FR" dirty="0"/>
              <a:t>Les directeurs/cadres des EHPAD/USLD/SSR gériatrique</a:t>
            </a:r>
          </a:p>
          <a:p>
            <a:pPr>
              <a:buFontTx/>
              <a:buChar char="-"/>
            </a:pPr>
            <a:r>
              <a:rPr lang="fr-FR" dirty="0"/>
              <a:t>Les médecins coordonnateurs d’EHPAD</a:t>
            </a:r>
          </a:p>
          <a:p>
            <a:pPr>
              <a:buFontTx/>
              <a:buChar char="-"/>
            </a:pPr>
            <a:r>
              <a:rPr lang="fr-FR" dirty="0"/>
              <a:t>Les établissements des services à domicile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663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1.Présentation des participants et structures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dirty="0" smtClean="0"/>
              <a:t>20 retour questionnaires directeurs cadres</a:t>
            </a:r>
          </a:p>
          <a:p>
            <a:pPr marL="0" indent="0">
              <a:buNone/>
            </a:pPr>
            <a:r>
              <a:rPr lang="fr-FR" dirty="0" smtClean="0"/>
              <a:t>Détail </a:t>
            </a:r>
            <a:r>
              <a:rPr lang="fr-FR" dirty="0"/>
              <a:t>des EHPAD :</a:t>
            </a:r>
          </a:p>
          <a:p>
            <a:pPr>
              <a:buFontTx/>
              <a:buChar char="-"/>
            </a:pPr>
            <a:r>
              <a:rPr lang="fr-FR" dirty="0"/>
              <a:t>11 EHPAD de la fonction publique territoriale</a:t>
            </a:r>
          </a:p>
          <a:p>
            <a:pPr>
              <a:buFontTx/>
              <a:buChar char="-"/>
            </a:pPr>
            <a:r>
              <a:rPr lang="fr-FR" dirty="0">
                <a:solidFill>
                  <a:srgbClr val="000000"/>
                </a:solidFill>
              </a:rPr>
              <a:t>4 EHPAD privé à but non lucratif</a:t>
            </a:r>
          </a:p>
          <a:p>
            <a:pPr>
              <a:buFontTx/>
              <a:buChar char="-"/>
            </a:pPr>
            <a:r>
              <a:rPr lang="fr-FR" dirty="0"/>
              <a:t>2 EHPAD privé à but lucratif</a:t>
            </a:r>
          </a:p>
          <a:p>
            <a:pPr>
              <a:buFontTx/>
              <a:buChar char="-"/>
            </a:pPr>
            <a:r>
              <a:rPr lang="fr-FR" dirty="0"/>
              <a:t>2 EHPAD hospitalier</a:t>
            </a:r>
          </a:p>
          <a:p>
            <a:pPr>
              <a:buFontTx/>
              <a:buChar char="-"/>
            </a:pPr>
            <a:r>
              <a:rPr lang="fr-FR" dirty="0"/>
              <a:t>1 SSR gériatrique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476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1.Présentation des participants et structures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28% </a:t>
            </a:r>
            <a:r>
              <a:rPr lang="fr-FR" dirty="0"/>
              <a:t>retours questionnaires médecin </a:t>
            </a:r>
            <a:r>
              <a:rPr lang="fr-FR" dirty="0" smtClean="0"/>
              <a:t>coordonnateur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dirty="0"/>
              <a:t>Détail des EHPAD :</a:t>
            </a:r>
          </a:p>
          <a:p>
            <a:pPr>
              <a:buFontTx/>
              <a:buChar char="-"/>
            </a:pPr>
            <a:r>
              <a:rPr lang="fr-FR" dirty="0"/>
              <a:t>2 EHPAD de la fonction publique territoriale</a:t>
            </a:r>
          </a:p>
          <a:p>
            <a:pPr>
              <a:buFontTx/>
              <a:buChar char="-"/>
            </a:pPr>
            <a:r>
              <a:rPr lang="fr-FR" dirty="0"/>
              <a:t>2 EHPAD privé à but non lucratif</a:t>
            </a:r>
          </a:p>
          <a:p>
            <a:pPr>
              <a:buFontTx/>
              <a:buChar char="-"/>
            </a:pPr>
            <a:r>
              <a:rPr lang="fr-FR" dirty="0"/>
              <a:t>2 EHPAD privé à but lucratif</a:t>
            </a:r>
          </a:p>
          <a:p>
            <a:pPr>
              <a:buFontTx/>
              <a:buChar char="-"/>
            </a:pPr>
            <a:r>
              <a:rPr lang="fr-FR" dirty="0"/>
              <a:t>1 EHPAD hospitalier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119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2.Support gestion Covid-19 en établissement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Directeurs/cadres		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L’ensemble des EHPAD a utilisé les fiches techniques de l’EMH. 90% les utilisent encore aujourd’hui.</a:t>
            </a:r>
          </a:p>
          <a:p>
            <a:r>
              <a:rPr lang="fr-FR" dirty="0"/>
              <a:t>90% </a:t>
            </a:r>
            <a:r>
              <a:rPr lang="fr-FR" dirty="0" smtClean="0"/>
              <a:t>ont </a:t>
            </a:r>
            <a:r>
              <a:rPr lang="fr-FR" dirty="0"/>
              <a:t>utilisé les logigrammes parcours résident en cas de </a:t>
            </a:r>
            <a:r>
              <a:rPr lang="fr-FR" dirty="0" err="1" smtClean="0"/>
              <a:t>Covid</a:t>
            </a:r>
            <a:endParaRPr lang="fr-FR" dirty="0" smtClean="0"/>
          </a:p>
          <a:p>
            <a:r>
              <a:rPr lang="fr-FR" dirty="0"/>
              <a:t>30% ont eu recours à la hotline gériatrique.</a:t>
            </a:r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Médecins coordonnateurs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r-FR" dirty="0"/>
              <a:t>L’ensemble des médecins coordonnateurs ont utilisé les fiches techniques de l’EMH. 71% les utilisent encore aujourd’hui</a:t>
            </a:r>
            <a:r>
              <a:rPr lang="fr-FR" dirty="0" smtClean="0"/>
              <a:t>.</a:t>
            </a:r>
          </a:p>
          <a:p>
            <a:r>
              <a:rPr lang="fr-FR" dirty="0"/>
              <a:t>L’ensemble des </a:t>
            </a:r>
            <a:r>
              <a:rPr lang="fr-FR" dirty="0" smtClean="0"/>
              <a:t>MC ont </a:t>
            </a:r>
            <a:r>
              <a:rPr lang="fr-FR" dirty="0"/>
              <a:t>utilisé les logigrammes parcours résident en cas de Covid-</a:t>
            </a:r>
            <a:r>
              <a:rPr lang="fr-FR" dirty="0" smtClean="0"/>
              <a:t>19</a:t>
            </a:r>
          </a:p>
          <a:p>
            <a:r>
              <a:rPr lang="fr-FR" dirty="0"/>
              <a:t>30% ont eu recours à la hotline gériatrique.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494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Réorganisation(s) de l’activité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Directeurs/cadres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dirty="0"/>
              <a:t>75% sont « </a:t>
            </a:r>
            <a:r>
              <a:rPr lang="fr-FR" i="1" dirty="0"/>
              <a:t>tout à fait d’accord</a:t>
            </a:r>
            <a:r>
              <a:rPr lang="fr-FR" dirty="0"/>
              <a:t> » pour affirmer que les filières gérontologiques (FG) ont apporté une aide pour leur structure dès les 1</a:t>
            </a:r>
            <a:r>
              <a:rPr lang="fr-FR" baseline="30000" dirty="0"/>
              <a:t>er</a:t>
            </a:r>
            <a:r>
              <a:rPr lang="fr-FR" dirty="0"/>
              <a:t> cas Covid-19. </a:t>
            </a:r>
          </a:p>
          <a:p>
            <a:r>
              <a:rPr lang="fr-FR" dirty="0"/>
              <a:t>La majorité est d’accord pour dire que les filières les aident encore aujourd’hui (95%).</a:t>
            </a:r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Médecins coordonnateurs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/>
              <a:t>71% sont « </a:t>
            </a:r>
            <a:r>
              <a:rPr lang="fr-FR" i="1" dirty="0"/>
              <a:t>tout à fait d’accord</a:t>
            </a:r>
            <a:r>
              <a:rPr lang="fr-FR" dirty="0"/>
              <a:t> » pour dire que les filières gérontologiques (FG) ont apporté une aide pour la 1</a:t>
            </a:r>
            <a:r>
              <a:rPr lang="fr-FR" baseline="30000" dirty="0"/>
              <a:t>ère</a:t>
            </a:r>
            <a:r>
              <a:rPr lang="fr-FR" dirty="0"/>
              <a:t> et 2</a:t>
            </a:r>
            <a:r>
              <a:rPr lang="fr-FR" baseline="30000" dirty="0"/>
              <a:t>ième</a:t>
            </a:r>
            <a:r>
              <a:rPr lang="fr-FR" dirty="0"/>
              <a:t> vague.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065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Acteurs sollicités par les directeurs et les cadres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Interlocuteurs sollicités </a:t>
            </a:r>
            <a:br>
              <a:rPr lang="fr-FR" dirty="0"/>
            </a:br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vague</a:t>
            </a: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Interlocuteurs sollicités</a:t>
            </a:r>
            <a:br>
              <a:rPr lang="fr-FR" dirty="0"/>
            </a:br>
            <a:r>
              <a:rPr lang="fr-FR" dirty="0"/>
              <a:t>2</a:t>
            </a:r>
            <a:r>
              <a:rPr lang="fr-FR" baseline="30000" dirty="0"/>
              <a:t>ième</a:t>
            </a:r>
            <a:r>
              <a:rPr lang="fr-FR" dirty="0"/>
              <a:t> vague</a:t>
            </a:r>
          </a:p>
          <a:p>
            <a:endParaRPr lang="fr-FR" dirty="0"/>
          </a:p>
        </p:txBody>
      </p:sp>
      <p:graphicFrame>
        <p:nvGraphicFramePr>
          <p:cNvPr id="5" name="Espace réservé du contenu 6"/>
          <p:cNvGraphicFramePr>
            <a:graphicFrameLocks/>
          </p:cNvGraphicFramePr>
          <p:nvPr>
            <p:extLst/>
          </p:nvPr>
        </p:nvGraphicFramePr>
        <p:xfrm>
          <a:off x="2073276" y="2347914"/>
          <a:ext cx="3840163" cy="359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Espace réservé du contenu 8"/>
          <p:cNvGraphicFramePr>
            <a:graphicFrameLocks/>
          </p:cNvGraphicFramePr>
          <p:nvPr>
            <p:extLst/>
          </p:nvPr>
        </p:nvGraphicFramePr>
        <p:xfrm>
          <a:off x="6275388" y="2347914"/>
          <a:ext cx="3840162" cy="359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366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Acteurs sollicités par les médecins coordonnateurs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Interlocuteurs </a:t>
            </a:r>
            <a:r>
              <a:rPr lang="fr-FR" dirty="0" smtClean="0"/>
              <a:t>sollicités 1</a:t>
            </a:r>
            <a:r>
              <a:rPr lang="fr-FR" baseline="30000" dirty="0" smtClean="0"/>
              <a:t>ère</a:t>
            </a:r>
            <a:r>
              <a:rPr lang="fr-FR" dirty="0" smtClean="0"/>
              <a:t> </a:t>
            </a:r>
            <a:r>
              <a:rPr lang="fr-FR" dirty="0"/>
              <a:t>vague </a:t>
            </a:r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Interlocuteurs sollicités 2</a:t>
            </a:r>
            <a:r>
              <a:rPr lang="fr-FR" baseline="30000" dirty="0"/>
              <a:t>ième</a:t>
            </a:r>
            <a:r>
              <a:rPr lang="fr-FR" dirty="0"/>
              <a:t> vague</a:t>
            </a:r>
          </a:p>
          <a:p>
            <a:endParaRPr lang="fr-FR" dirty="0"/>
          </a:p>
        </p:txBody>
      </p:sp>
      <p:graphicFrame>
        <p:nvGraphicFramePr>
          <p:cNvPr id="5" name="Espace réservé du contenu 6"/>
          <p:cNvGraphicFramePr>
            <a:graphicFrameLocks/>
          </p:cNvGraphicFramePr>
          <p:nvPr>
            <p:extLst/>
          </p:nvPr>
        </p:nvGraphicFramePr>
        <p:xfrm>
          <a:off x="2073276" y="2347914"/>
          <a:ext cx="3840163" cy="359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Espace réservé du contenu 7"/>
          <p:cNvGraphicFramePr>
            <a:graphicFrameLocks/>
          </p:cNvGraphicFramePr>
          <p:nvPr>
            <p:extLst/>
          </p:nvPr>
        </p:nvGraphicFramePr>
        <p:xfrm>
          <a:off x="6275388" y="2347914"/>
          <a:ext cx="3840162" cy="359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1398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275" y="-294206"/>
            <a:ext cx="8042276" cy="1336956"/>
          </a:xfrm>
        </p:spPr>
        <p:txBody>
          <a:bodyPr/>
          <a:lstStyle/>
          <a:p>
            <a:r>
              <a:rPr lang="fr-FR" dirty="0" smtClean="0"/>
              <a:t>Ressources humaines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22657" y="1620196"/>
            <a:ext cx="8042276" cy="4343400"/>
          </a:xfrm>
        </p:spPr>
        <p:txBody>
          <a:bodyPr/>
          <a:lstStyle/>
          <a:p>
            <a:r>
              <a:rPr lang="fr-FR" dirty="0"/>
              <a:t>45% </a:t>
            </a:r>
            <a:r>
              <a:rPr lang="fr-FR" dirty="0" smtClean="0"/>
              <a:t>des directeurs et des cadres déclarent </a:t>
            </a:r>
            <a:r>
              <a:rPr lang="fr-FR" dirty="0"/>
              <a:t>avoir rencontré des difficultés en RH</a:t>
            </a:r>
            <a:r>
              <a:rPr lang="fr-FR" dirty="0" smtClean="0"/>
              <a:t>.</a:t>
            </a:r>
          </a:p>
          <a:p>
            <a:r>
              <a:rPr lang="fr-FR" dirty="0"/>
              <a:t>65% ont bénéficié d’une aide au recrutement d’urgence</a:t>
            </a:r>
            <a:r>
              <a:rPr lang="fr-FR" dirty="0" smtClean="0"/>
              <a:t>. (Pôle emploi, ARS, renforts…)</a:t>
            </a:r>
          </a:p>
          <a:p>
            <a:r>
              <a:rPr lang="fr-FR" dirty="0" smtClean="0"/>
              <a:t>1 </a:t>
            </a:r>
            <a:r>
              <a:rPr lang="fr-FR" dirty="0"/>
              <a:t>EHPAD répondant a accueilli des stagiaires de la formation courte : « bases de l’accompagnement des personnes âgées » ce qui lui a permis de recruter.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326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877</Words>
  <Application>Microsoft Office PowerPoint</Application>
  <PresentationFormat>Grand écran</PresentationFormat>
  <Paragraphs>104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News Gothic MT</vt:lpstr>
      <vt:lpstr>Wingdings</vt:lpstr>
      <vt:lpstr>Wingdings 2</vt:lpstr>
      <vt:lpstr>Thème Office</vt:lpstr>
      <vt:lpstr>1_Brise</vt:lpstr>
      <vt:lpstr>Enquête Appui de gestion de crise de la Covid-19 par les filières gérontologiques</vt:lpstr>
      <vt:lpstr>Présentation de l’enquête</vt:lpstr>
      <vt:lpstr>1.Présentation des participants et structures</vt:lpstr>
      <vt:lpstr>1.Présentation des participants et structures</vt:lpstr>
      <vt:lpstr>2.Support gestion Covid-19 en établissement</vt:lpstr>
      <vt:lpstr>3. Réorganisation(s) de l’activité</vt:lpstr>
      <vt:lpstr>Acteurs sollicités par les directeurs et les cadres</vt:lpstr>
      <vt:lpstr>Acteurs sollicités par les médecins coordonnateurs</vt:lpstr>
      <vt:lpstr>Ressources humaines</vt:lpstr>
      <vt:lpstr>Communication avec les filières gérontologiques</vt:lpstr>
      <vt:lpstr>Structures « domicile »</vt:lpstr>
      <vt:lpstr>Pour l’appui gestion de la Covid-19 par les filières gérontologiques  notes moyennes de</vt:lpstr>
      <vt:lpstr>Attentes des EHPAD, quel appui des filières ?</vt:lpstr>
      <vt:lpstr>Les 1ères suites :</vt:lpstr>
    </vt:vector>
  </TitlesOfParts>
  <Company>CHANGE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Bureau</dc:title>
  <dc:creator>Maud DEVIS</dc:creator>
  <cp:lastModifiedBy>Maud DEVIS</cp:lastModifiedBy>
  <cp:revision>27</cp:revision>
  <dcterms:created xsi:type="dcterms:W3CDTF">2021-06-25T09:46:56Z</dcterms:created>
  <dcterms:modified xsi:type="dcterms:W3CDTF">2021-07-23T13:47:56Z</dcterms:modified>
</cp:coreProperties>
</file>