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13" r:id="rId2"/>
    <p:sldId id="293" r:id="rId3"/>
    <p:sldId id="335" r:id="rId4"/>
    <p:sldId id="336" r:id="rId5"/>
    <p:sldId id="315" r:id="rId6"/>
    <p:sldId id="333" r:id="rId7"/>
    <p:sldId id="314" r:id="rId8"/>
    <p:sldId id="317" r:id="rId9"/>
    <p:sldId id="349" r:id="rId10"/>
    <p:sldId id="321" r:id="rId11"/>
    <p:sldId id="319" r:id="rId12"/>
    <p:sldId id="350" r:id="rId13"/>
    <p:sldId id="323" r:id="rId14"/>
    <p:sldId id="324" r:id="rId15"/>
    <p:sldId id="325" r:id="rId16"/>
    <p:sldId id="294" r:id="rId17"/>
    <p:sldId id="295" r:id="rId18"/>
    <p:sldId id="296" r:id="rId19"/>
    <p:sldId id="297" r:id="rId20"/>
    <p:sldId id="298" r:id="rId21"/>
    <p:sldId id="326" r:id="rId22"/>
    <p:sldId id="327" r:id="rId23"/>
    <p:sldId id="300" r:id="rId24"/>
    <p:sldId id="301" r:id="rId25"/>
    <p:sldId id="337" r:id="rId26"/>
    <p:sldId id="318" r:id="rId27"/>
    <p:sldId id="304" r:id="rId28"/>
    <p:sldId id="305" r:id="rId29"/>
    <p:sldId id="328" r:id="rId30"/>
    <p:sldId id="330" r:id="rId31"/>
    <p:sldId id="306" r:id="rId32"/>
    <p:sldId id="331" r:id="rId33"/>
    <p:sldId id="332" r:id="rId34"/>
    <p:sldId id="344" r:id="rId35"/>
    <p:sldId id="307" r:id="rId36"/>
    <p:sldId id="345" r:id="rId37"/>
    <p:sldId id="351" r:id="rId38"/>
    <p:sldId id="348" r:id="rId39"/>
    <p:sldId id="308" r:id="rId40"/>
    <p:sldId id="338" r:id="rId41"/>
    <p:sldId id="339" r:id="rId42"/>
    <p:sldId id="340" r:id="rId43"/>
    <p:sldId id="341" r:id="rId44"/>
    <p:sldId id="343" r:id="rId45"/>
    <p:sldId id="309" r:id="rId46"/>
  </p:sldIdLst>
  <p:sldSz cx="9144000" cy="6858000" type="screen4x3"/>
  <p:notesSz cx="6799263" cy="99298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laure BETEGNIE" initials="AlB" lastIdx="1" clrIdx="0">
    <p:extLst>
      <p:ext uri="{19B8F6BF-5375-455C-9EA6-DF929625EA0E}">
        <p15:presenceInfo xmlns:p15="http://schemas.microsoft.com/office/powerpoint/2012/main" userId="Anne laure BETEGN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D9"/>
    <a:srgbClr val="E20019"/>
    <a:srgbClr val="FEFEFE"/>
    <a:srgbClr val="F6820E"/>
    <a:srgbClr val="DA7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1" autoAdjust="0"/>
    <p:restoredTop sz="95789" autoAdjust="0"/>
  </p:normalViewPr>
  <p:slideViewPr>
    <p:cSldViewPr>
      <p:cViewPr varScale="1">
        <p:scale>
          <a:sx n="68" d="100"/>
          <a:sy n="68" d="100"/>
        </p:scale>
        <p:origin x="126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31T10:39:01.925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667D5E-6641-40F2-BA9E-E66C411CBD8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6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056C4-A07A-400A-971F-79321CEF250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715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B4C90-5000-4C47-9E8B-B4E3F6B1F69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13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3238" y="692150"/>
            <a:ext cx="2132012" cy="543401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92150"/>
            <a:ext cx="6243638" cy="5434013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8ACE4-DAFE-41BC-BF8F-F468FB30327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767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5"/>
          <p:cNvGrpSpPr>
            <a:grpSpLocks/>
          </p:cNvGrpSpPr>
          <p:nvPr userDrawn="1"/>
        </p:nvGrpSpPr>
        <p:grpSpPr bwMode="auto">
          <a:xfrm>
            <a:off x="8015288" y="0"/>
            <a:ext cx="1131887" cy="6858000"/>
            <a:chOff x="7873873" y="-721171"/>
            <a:chExt cx="1270127" cy="7688565"/>
          </a:xfrm>
        </p:grpSpPr>
        <p:grpSp>
          <p:nvGrpSpPr>
            <p:cNvPr id="4" name="Groupe 12"/>
            <p:cNvGrpSpPr>
              <a:grpSpLocks/>
            </p:cNvGrpSpPr>
            <p:nvPr userDrawn="1"/>
          </p:nvGrpSpPr>
          <p:grpSpPr bwMode="auto">
            <a:xfrm>
              <a:off x="8105452" y="-721171"/>
              <a:ext cx="1038547" cy="7688565"/>
              <a:chOff x="7690791" y="-824414"/>
              <a:chExt cx="1453209" cy="8789257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7957503" y="-824414"/>
                <a:ext cx="1186497" cy="8789257"/>
              </a:xfrm>
              <a:prstGeom prst="rect">
                <a:avLst/>
              </a:prstGeom>
              <a:solidFill>
                <a:srgbClr val="E641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fr-FR">
                  <a:solidFill>
                    <a:srgbClr val="FFFFFF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690791" y="-824414"/>
                <a:ext cx="266712" cy="8789257"/>
              </a:xfrm>
              <a:prstGeom prst="rect">
                <a:avLst/>
              </a:prstGeom>
              <a:solidFill>
                <a:srgbClr val="F2A0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fr-FR">
                  <a:solidFill>
                    <a:srgbClr val="FFFFFF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5" name="Rectangle 4"/>
            <p:cNvSpPr/>
            <p:nvPr userDrawn="1"/>
          </p:nvSpPr>
          <p:spPr>
            <a:xfrm>
              <a:off x="7897030" y="5988526"/>
              <a:ext cx="1243407" cy="699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fr-FR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  <p:pic>
          <p:nvPicPr>
            <p:cNvPr id="6" name="Image 9" descr="logoCNFPT.png"/>
            <p:cNvPicPr>
              <a:picLocks noChangeAspect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73873" y="5988435"/>
              <a:ext cx="976254" cy="784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7956550" y="0"/>
            <a:ext cx="1187450" cy="6858000"/>
          </a:xfrm>
          <a:prstGeom prst="rect">
            <a:avLst/>
          </a:prstGeom>
          <a:solidFill>
            <a:srgbClr val="FDC5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689850" y="0"/>
            <a:ext cx="266700" cy="6858000"/>
          </a:xfrm>
          <a:prstGeom prst="rect">
            <a:avLst/>
          </a:prstGeom>
          <a:solidFill>
            <a:srgbClr val="FFD96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ectangle 18"/>
          <p:cNvSpPr/>
          <p:nvPr userDrawn="1"/>
        </p:nvSpPr>
        <p:spPr>
          <a:xfrm>
            <a:off x="6732588" y="5013325"/>
            <a:ext cx="2411412" cy="9810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Rectangle 18"/>
          <p:cNvSpPr>
            <a:spLocks noChangeArrowheads="1"/>
          </p:cNvSpPr>
          <p:nvPr userDrawn="1"/>
        </p:nvSpPr>
        <p:spPr bwMode="auto">
          <a:xfrm>
            <a:off x="6443663" y="5013325"/>
            <a:ext cx="1260475" cy="981075"/>
          </a:xfrm>
          <a:prstGeom prst="rect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22"/>
          <p:cNvSpPr>
            <a:spLocks noChangeArrowheads="1"/>
          </p:cNvSpPr>
          <p:nvPr userDrawn="1"/>
        </p:nvSpPr>
        <p:spPr bwMode="auto">
          <a:xfrm>
            <a:off x="7943850" y="5013325"/>
            <a:ext cx="1200150" cy="984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4" name="Image 20" descr="logoCNFP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67588" y="5013325"/>
            <a:ext cx="13684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8312" y="4365104"/>
            <a:ext cx="5183807" cy="191703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600">
                <a:solidFill>
                  <a:srgbClr val="E6416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27038" y="6242050"/>
            <a:ext cx="2133600" cy="365125"/>
          </a:xfrm>
        </p:spPr>
        <p:txBody>
          <a:bodyPr/>
          <a:lstStyle>
            <a:lvl1pPr>
              <a:defRPr sz="1400" b="1">
                <a:solidFill>
                  <a:srgbClr val="FFD961"/>
                </a:solidFill>
              </a:defRPr>
            </a:lvl1pPr>
          </a:lstStyle>
          <a:p>
            <a:fld id="{06108F11-2528-494C-AEB5-D67B76573E82}" type="datetime4">
              <a:rPr lang="fr-FR"/>
              <a:pPr/>
              <a:t>26 mai 2023</a:t>
            </a:fld>
            <a:endParaRPr lang="fr-FR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763713" y="6242050"/>
            <a:ext cx="2895600" cy="365125"/>
          </a:xfrm>
        </p:spPr>
        <p:txBody>
          <a:bodyPr/>
          <a:lstStyle>
            <a:lvl1pPr>
              <a:defRPr sz="1400" b="1">
                <a:solidFill>
                  <a:srgbClr val="FFD96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17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288DA-2BD7-4DC9-BBDB-71989363C98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46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6D9A1-B50A-4622-9026-FD2904F460B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20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F5D76-F1E1-459A-A9A4-EA031B0A588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24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B2B21-5FBE-4B26-82B8-879E6CC372E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94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04C47-716F-4F15-A24B-5F06A14BEDA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54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6292E-BBE6-48EB-B6F7-DA57F0436E2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03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64F6E-DC69-4A19-BDD4-686C2A921AD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72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6A191-5889-41F8-ADF8-128F61590C6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05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692150"/>
            <a:ext cx="79422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2816"/>
            <a:ext cx="8229600" cy="435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976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95D9"/>
                </a:solidFill>
              </a:defRPr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76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95D9"/>
                </a:solidFill>
              </a:defRPr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976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95D9"/>
                </a:solidFill>
              </a:defRPr>
            </a:lvl1pPr>
          </a:lstStyle>
          <a:p>
            <a:fld id="{28D48491-A97F-44DC-B618-17D430BB9C8E}" type="slidenum">
              <a:rPr lang="fr-FR"/>
              <a:pPr/>
              <a:t>‹N°›</a:t>
            </a:fld>
            <a:endParaRPr lang="fr-FR"/>
          </a:p>
        </p:txBody>
      </p:sp>
      <p:pic>
        <p:nvPicPr>
          <p:cNvPr id="2" name="Picture 2" descr="C:\Users\nazzeddine\Desktop\power point vdef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20019"/>
          </a:solidFill>
          <a:latin typeface="Century Gothic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epineaublondel@ch-annecygenevois.fr" TargetMode="External"/><Relationship Id="rId2" Type="http://schemas.openxmlformats.org/officeDocument/2006/relationships/hyperlink" Target="mailto:albetegnie@ch-annecygenevois.f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Esr9YaQ_Po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3600400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  <a:t>Sensibilisation</a:t>
            </a:r>
            <a:b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</a:rPr>
              <a:t> à la sécurisation de l’administration des médicaments</a:t>
            </a:r>
            <a:br>
              <a:rPr lang="fr-FR" b="1" dirty="0"/>
            </a:br>
            <a:br>
              <a:rPr lang="fr-FR" dirty="0"/>
            </a:br>
            <a:r>
              <a:rPr lang="fr-FR" sz="2700" b="1" dirty="0">
                <a:solidFill>
                  <a:srgbClr val="0070C0"/>
                </a:solidFill>
              </a:rPr>
              <a:t>pour les IDE, Aides-Soignants et aides à la vie courante</a:t>
            </a:r>
            <a:br>
              <a:rPr lang="fr-FR" sz="2200" dirty="0">
                <a:solidFill>
                  <a:srgbClr val="00B0F0"/>
                </a:solidFill>
              </a:rPr>
            </a:br>
            <a:br>
              <a:rPr lang="fr-FR" sz="2200" dirty="0">
                <a:solidFill>
                  <a:srgbClr val="00B0F0"/>
                </a:solidFill>
              </a:rPr>
            </a:br>
            <a:r>
              <a:rPr lang="fr-FR" sz="2700" b="1" dirty="0">
                <a:solidFill>
                  <a:srgbClr val="0070C0"/>
                </a:solidFill>
              </a:rPr>
              <a:t>proposée par les pharmaciens de la démarche OPECM-SA</a:t>
            </a:r>
            <a:br>
              <a:rPr lang="fr-FR" sz="2700" b="1" dirty="0">
                <a:solidFill>
                  <a:srgbClr val="7030A0"/>
                </a:solidFill>
              </a:rPr>
            </a:br>
            <a:br>
              <a:rPr lang="fr-FR" sz="2700" b="1" dirty="0">
                <a:solidFill>
                  <a:srgbClr val="7030A0"/>
                </a:solidFill>
              </a:rPr>
            </a:br>
            <a:endParaRPr lang="fr-FR" sz="2700" b="1" dirty="0">
              <a:solidFill>
                <a:srgbClr val="7030A0"/>
              </a:solidFill>
            </a:endParaRPr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532CB402-DD54-4DEB-876F-C8DD4DBE01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6" y="260648"/>
            <a:ext cx="2252936" cy="1181596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28F1AD-FFC1-4FE5-8C80-903FC5ECA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45800" r="16926" b="38799"/>
          <a:stretch/>
        </p:blipFill>
        <p:spPr>
          <a:xfrm>
            <a:off x="4716016" y="260648"/>
            <a:ext cx="4140654" cy="73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16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928802"/>
            <a:ext cx="8856984" cy="3435262"/>
          </a:xfrm>
        </p:spPr>
        <p:txBody>
          <a:bodyPr>
            <a:noAutofit/>
          </a:bodyPr>
          <a:lstStyle/>
          <a:p>
            <a:pPr algn="ctr"/>
            <a:endParaRPr lang="fr-FR" sz="2800" dirty="0"/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0340EC2-DBAE-4D64-96BE-01B03D7C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chemeClr val="accent5">
                    <a:lumMod val="75000"/>
                  </a:schemeClr>
                </a:solidFill>
              </a:rPr>
              <a:t>ERREUR  N°2</a:t>
            </a:r>
            <a:br>
              <a:rPr lang="fr-FR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dirty="0">
                <a:solidFill>
                  <a:srgbClr val="7030A0"/>
                </a:solidFill>
              </a:rPr>
              <a:t>Inversion des traitements entre 2 résidents</a:t>
            </a:r>
            <a:endParaRPr lang="fr-FR" sz="3600" dirty="0">
              <a:solidFill>
                <a:srgbClr val="7030A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9D11D4-EC36-4031-80C1-28D6F43BD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01" b="24801"/>
          <a:stretch/>
        </p:blipFill>
        <p:spPr>
          <a:xfrm>
            <a:off x="1331640" y="2132856"/>
            <a:ext cx="700391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1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QCM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43508" y="1340768"/>
            <a:ext cx="8856984" cy="540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En tant qu’aide soignant, pour la prise des médicaments par le résident :</a:t>
            </a:r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0" indent="0">
              <a:buNone/>
            </a:pPr>
            <a:r>
              <a:rPr lang="fr-FR" dirty="0"/>
              <a:t>Réponses : B C D</a:t>
            </a:r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4DD8EC3-065F-4341-B3B7-E8FDBDABECFD}"/>
              </a:ext>
            </a:extLst>
          </p:cNvPr>
          <p:cNvSpPr/>
          <p:nvPr/>
        </p:nvSpPr>
        <p:spPr>
          <a:xfrm>
            <a:off x="917264" y="2924234"/>
            <a:ext cx="6912768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Je décide seul si le résident est autonome ou non dans la prise de ses médicaments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FD88432-15CC-4E6C-B934-D3E77A6D2B8D}"/>
              </a:ext>
            </a:extLst>
          </p:cNvPr>
          <p:cNvSpPr/>
          <p:nvPr/>
        </p:nvSpPr>
        <p:spPr>
          <a:xfrm>
            <a:off x="278358" y="2924234"/>
            <a:ext cx="504056" cy="694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E4947D-C153-4783-8382-BD3C37DF4351}"/>
              </a:ext>
            </a:extLst>
          </p:cNvPr>
          <p:cNvSpPr/>
          <p:nvPr/>
        </p:nvSpPr>
        <p:spPr>
          <a:xfrm>
            <a:off x="917264" y="3701126"/>
            <a:ext cx="6912768" cy="676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Je ne pose jamais le traitement sur la table</a:t>
            </a:r>
          </a:p>
          <a:p>
            <a:pPr algn="ctr"/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521439D-4F63-4A01-BE59-CFDB5916A2C8}"/>
              </a:ext>
            </a:extLst>
          </p:cNvPr>
          <p:cNvSpPr/>
          <p:nvPr/>
        </p:nvSpPr>
        <p:spPr>
          <a:xfrm>
            <a:off x="921539" y="4531686"/>
            <a:ext cx="6912768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Je suis les consignes de l’IDE pour chaque résident concernant la prise de ses médicaments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7EEA4EC-30E2-4D1F-A442-537D60640222}"/>
              </a:ext>
            </a:extLst>
          </p:cNvPr>
          <p:cNvSpPr/>
          <p:nvPr/>
        </p:nvSpPr>
        <p:spPr>
          <a:xfrm>
            <a:off x="917264" y="5348925"/>
            <a:ext cx="6912768" cy="61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Je vérifie que le résident a bien pris ses médicaments avant de passer au résident suivant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A28A9ED-70FF-4589-9F88-AA0B3E37DA6A}"/>
              </a:ext>
            </a:extLst>
          </p:cNvPr>
          <p:cNvSpPr/>
          <p:nvPr/>
        </p:nvSpPr>
        <p:spPr>
          <a:xfrm>
            <a:off x="270891" y="3719002"/>
            <a:ext cx="504056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BB237DE-5500-4CEC-B60B-01DE079C5A81}"/>
              </a:ext>
            </a:extLst>
          </p:cNvPr>
          <p:cNvSpPr/>
          <p:nvPr/>
        </p:nvSpPr>
        <p:spPr>
          <a:xfrm>
            <a:off x="278358" y="4525290"/>
            <a:ext cx="504056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2E4DC54-17DC-4AB3-BB8E-2A784F15EA43}"/>
              </a:ext>
            </a:extLst>
          </p:cNvPr>
          <p:cNvSpPr/>
          <p:nvPr/>
        </p:nvSpPr>
        <p:spPr>
          <a:xfrm>
            <a:off x="278358" y="5348926"/>
            <a:ext cx="504056" cy="61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2644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ERREUR  DE PATIENT</a:t>
            </a:r>
            <a:br>
              <a:rPr lang="fr-FR" sz="3600" dirty="0">
                <a:solidFill>
                  <a:schemeClr val="accent5">
                    <a:lumMod val="75000"/>
                  </a:schemeClr>
                </a:solidFill>
              </a:rPr>
            </a:br>
            <a:endParaRPr lang="fr-FR" sz="3600" i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556792"/>
            <a:ext cx="8856984" cy="5112568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endParaRPr lang="fr-FR" sz="2800" dirty="0"/>
          </a:p>
          <a:p>
            <a:pPr marL="457200" lvl="1" indent="0" algn="ctr">
              <a:buNone/>
            </a:pPr>
            <a:r>
              <a:rPr lang="fr-FR" sz="2400" b="1" dirty="0">
                <a:solidFill>
                  <a:srgbClr val="0070C0"/>
                </a:solidFill>
              </a:rPr>
              <a:t>Quels sont les facteurs qui ont amené à cette erreur ?</a:t>
            </a:r>
          </a:p>
          <a:p>
            <a:pPr marL="457200" lvl="1" indent="0" algn="ctr">
              <a:buNone/>
            </a:pPr>
            <a:r>
              <a:rPr lang="fr-FR" sz="2400" b="1" dirty="0"/>
              <a:t> </a:t>
            </a:r>
          </a:p>
          <a:p>
            <a:pPr lvl="1">
              <a:buFontTx/>
              <a:buChar char="-"/>
            </a:pPr>
            <a:r>
              <a:rPr lang="fr-FR" sz="2400" dirty="0"/>
              <a:t>2 patients atteints de DMLA (et donc qui ne voient plus bien) assis à la même table</a:t>
            </a:r>
          </a:p>
          <a:p>
            <a:pPr lvl="1">
              <a:buFontTx/>
              <a:buChar char="-"/>
            </a:pPr>
            <a:r>
              <a:rPr lang="fr-FR" sz="2400" dirty="0"/>
              <a:t>Transmissions insuffisantes entre IDE et AS pour l'aide à la prise : la notion « mise en bouche » aurait dû être précisée par l’IDE</a:t>
            </a:r>
          </a:p>
          <a:p>
            <a:pPr lvl="1">
              <a:buFontTx/>
              <a:buChar char="-"/>
            </a:pPr>
            <a:r>
              <a:rPr lang="fr-FR" sz="2400" dirty="0"/>
              <a:t>AS laissé seul</a:t>
            </a:r>
          </a:p>
        </p:txBody>
      </p:sp>
    </p:spTree>
    <p:extLst>
      <p:ext uri="{BB962C8B-B14F-4D97-AF65-F5344CB8AC3E}">
        <p14:creationId xmlns:p14="http://schemas.microsoft.com/office/powerpoint/2010/main" val="30106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8028384" cy="56693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Le BON patient </a:t>
            </a:r>
            <a:r>
              <a:rPr lang="fr-FR" dirty="0"/>
              <a:t>= </a:t>
            </a:r>
            <a:r>
              <a:rPr lang="fr-FR" dirty="0" err="1"/>
              <a:t>identitovigilance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412776"/>
            <a:ext cx="8856984" cy="3951288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Au moment de l’administration : </a:t>
            </a:r>
            <a:r>
              <a:rPr lang="fr-FR" dirty="0"/>
              <a:t>vérification impérative de la concordance entre </a:t>
            </a:r>
            <a:r>
              <a:rPr lang="fr-FR" dirty="0">
                <a:solidFill>
                  <a:srgbClr val="C00000"/>
                </a:solidFill>
              </a:rPr>
              <a:t>l'identité</a:t>
            </a:r>
            <a:r>
              <a:rPr lang="fr-FR" dirty="0"/>
              <a:t> du résident et </a:t>
            </a:r>
            <a:r>
              <a:rPr lang="fr-FR" dirty="0">
                <a:solidFill>
                  <a:srgbClr val="C00000"/>
                </a:solidFill>
              </a:rPr>
              <a:t>l'identité</a:t>
            </a:r>
            <a:r>
              <a:rPr lang="fr-FR" dirty="0"/>
              <a:t> notée sur le contenant des médicaments préparés </a:t>
            </a:r>
          </a:p>
          <a:p>
            <a:r>
              <a:rPr lang="fr-FR" i="1" dirty="0"/>
              <a:t>Si interrogeable </a:t>
            </a:r>
            <a:r>
              <a:rPr lang="fr-FR" dirty="0"/>
              <a:t>: lui demander son identité</a:t>
            </a:r>
          </a:p>
          <a:p>
            <a:r>
              <a:rPr lang="fr-FR" i="1" dirty="0"/>
              <a:t>Si non interrogeable </a:t>
            </a:r>
            <a:r>
              <a:rPr lang="fr-FR" dirty="0"/>
              <a:t>: </a:t>
            </a:r>
          </a:p>
          <a:p>
            <a:pPr lvl="1"/>
            <a:r>
              <a:rPr lang="fr-FR" sz="2400" dirty="0"/>
              <a:t>Se référer aux photos</a:t>
            </a:r>
          </a:p>
          <a:p>
            <a:pPr lvl="1"/>
            <a:r>
              <a:rPr lang="fr-FR" sz="2400" dirty="0"/>
              <a:t>Se référer à l’entourage</a:t>
            </a:r>
          </a:p>
          <a:p>
            <a:pPr marL="457200" lvl="1" indent="0">
              <a:buNone/>
            </a:pPr>
            <a:r>
              <a:rPr lang="fr-FR" sz="2400" dirty="0"/>
              <a:t>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4"/>
          </p:nvPr>
        </p:nvSpPr>
        <p:spPr>
          <a:xfrm>
            <a:off x="1817398" y="4581129"/>
            <a:ext cx="7326603" cy="2103102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fr-FR" sz="2400" dirty="0">
                <a:solidFill>
                  <a:srgbClr val="C00000"/>
                </a:solidFill>
              </a:rPr>
              <a:t>Attention aux médicaments déposés à l’avance sur les plateaux repas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fr-FR" sz="2400" dirty="0">
                <a:solidFill>
                  <a:srgbClr val="C00000"/>
                </a:solidFill>
              </a:rPr>
              <a:t>Aux homonymes </a:t>
            </a:r>
            <a:r>
              <a:rPr lang="fr-FR" sz="1800" i="1" dirty="0">
                <a:solidFill>
                  <a:srgbClr val="C00000"/>
                </a:solidFill>
              </a:rPr>
              <a:t>(exemple : il existe 2 Mr Dupont)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fr-FR" sz="2400" dirty="0">
                <a:solidFill>
                  <a:srgbClr val="C00000"/>
                </a:solidFill>
              </a:rPr>
              <a:t>Aux plans de tables non actualisés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5" name="Picture 2" descr="C:\Documents and Settings\sophieab.CHENOIS\Local Settings\Temporary Internet Files\Content.IE5\0WXP2HQI\MC90034631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82" y="4874662"/>
            <a:ext cx="942746" cy="7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/>
          <p:nvPr/>
        </p:nvPicPr>
        <p:blipFill rotWithShape="1">
          <a:blip r:embed="rId3"/>
          <a:srcRect l="41654" t="17355" r="43469" b="63843"/>
          <a:stretch/>
        </p:blipFill>
        <p:spPr bwMode="auto">
          <a:xfrm>
            <a:off x="179512" y="116632"/>
            <a:ext cx="1152128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5BBB37F-65F9-48BE-A263-B967E3369436}"/>
              </a:ext>
            </a:extLst>
          </p:cNvPr>
          <p:cNvSpPr txBox="1">
            <a:spLocks/>
          </p:cNvSpPr>
          <p:nvPr/>
        </p:nvSpPr>
        <p:spPr bwMode="auto">
          <a:xfrm>
            <a:off x="1089822" y="125760"/>
            <a:ext cx="802838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9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9pPr>
          </a:lstStyle>
          <a:p>
            <a:pPr algn="ctr"/>
            <a:r>
              <a:rPr lang="fr-FR" kern="0" dirty="0">
                <a:solidFill>
                  <a:schemeClr val="accent5">
                    <a:lumMod val="75000"/>
                  </a:schemeClr>
                </a:solidFill>
              </a:rPr>
              <a:t>Pour résumer..</a:t>
            </a:r>
            <a:br>
              <a:rPr lang="fr-FR" kern="0" dirty="0">
                <a:solidFill>
                  <a:schemeClr val="accent5">
                    <a:lumMod val="75000"/>
                  </a:schemeClr>
                </a:solidFill>
              </a:rPr>
            </a:br>
            <a:endParaRPr lang="fr-FR" i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5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928802"/>
            <a:ext cx="8856984" cy="34352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2800" dirty="0"/>
              <a:t> </a:t>
            </a:r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0340EC2-DBAE-4D64-96BE-01B03D7C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912" y="424447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chemeClr val="accent5">
                    <a:lumMod val="75000"/>
                  </a:schemeClr>
                </a:solidFill>
              </a:rPr>
              <a:t>ERREUR  N°3</a:t>
            </a:r>
            <a:br>
              <a:rPr lang="fr-FR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dirty="0">
                <a:solidFill>
                  <a:srgbClr val="7030A0"/>
                </a:solidFill>
              </a:rPr>
              <a:t>Flacons multi doses</a:t>
            </a:r>
            <a:endParaRPr lang="fr-FR" sz="3600" dirty="0">
              <a:solidFill>
                <a:srgbClr val="7030A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2AE1F51-A46E-4B9D-A481-5D9D4ED84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2" t="27600" r="42912" b="30400"/>
          <a:stretch/>
        </p:blipFill>
        <p:spPr>
          <a:xfrm>
            <a:off x="899592" y="1945299"/>
            <a:ext cx="6985033" cy="34352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C95F49-5CCF-47BD-800C-3F71AAF1B51C}"/>
              </a:ext>
            </a:extLst>
          </p:cNvPr>
          <p:cNvSpPr txBox="1"/>
          <p:nvPr/>
        </p:nvSpPr>
        <p:spPr>
          <a:xfrm>
            <a:off x="1115616" y="5388077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Solution buvable de </a:t>
            </a:r>
            <a:r>
              <a:rPr lang="fr-FR" i="1" dirty="0" err="1"/>
              <a:t>tramadol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23547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QCM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124744"/>
            <a:ext cx="8856984" cy="48245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Quelles informations manque-t-il sur le flacon pour s’assurer du bon usage du médicament ? </a:t>
            </a:r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6BA389E-2B13-4EEA-B3CE-ABB4D81C07EA}"/>
              </a:ext>
            </a:extLst>
          </p:cNvPr>
          <p:cNvSpPr/>
          <p:nvPr/>
        </p:nvSpPr>
        <p:spPr>
          <a:xfrm>
            <a:off x="917264" y="2324227"/>
            <a:ext cx="7687184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  Le nom du résident   </a:t>
            </a:r>
            <a:r>
              <a:rPr lang="fr-FR" dirty="0">
                <a:solidFill>
                  <a:schemeClr val="accent1"/>
                </a:solidFill>
              </a:rPr>
              <a:t>a minima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502C8AC-CE3D-4A30-9700-D8018E0A339B}"/>
              </a:ext>
            </a:extLst>
          </p:cNvPr>
          <p:cNvSpPr/>
          <p:nvPr/>
        </p:nvSpPr>
        <p:spPr>
          <a:xfrm>
            <a:off x="917264" y="3090897"/>
            <a:ext cx="7687184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  La date d’ouverture du flacon   </a:t>
            </a:r>
            <a:r>
              <a:rPr lang="fr-FR" dirty="0">
                <a:solidFill>
                  <a:schemeClr val="accent1"/>
                </a:solidFill>
              </a:rPr>
              <a:t>a minima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E61095C-7469-46D2-8CB0-097BC0BBC6E4}"/>
              </a:ext>
            </a:extLst>
          </p:cNvPr>
          <p:cNvSpPr/>
          <p:nvPr/>
        </p:nvSpPr>
        <p:spPr>
          <a:xfrm>
            <a:off x="917264" y="3857567"/>
            <a:ext cx="7687184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  La posologie prescrite par le médecin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46A3706-D707-47E2-BAF6-2E48AA3C36FB}"/>
              </a:ext>
            </a:extLst>
          </p:cNvPr>
          <p:cNvSpPr/>
          <p:nvPr/>
        </p:nvSpPr>
        <p:spPr>
          <a:xfrm>
            <a:off x="917264" y="4630842"/>
            <a:ext cx="7687184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  La date limite d’utilisation après ouverture du flacon  </a:t>
            </a:r>
            <a:r>
              <a:rPr lang="fr-FR" dirty="0">
                <a:solidFill>
                  <a:schemeClr val="accent1"/>
                </a:solidFill>
              </a:rPr>
              <a:t>c’est encore mieux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B7C9BA1-1193-4641-A2C4-8201A5CA5DD5}"/>
              </a:ext>
            </a:extLst>
          </p:cNvPr>
          <p:cNvSpPr/>
          <p:nvPr/>
        </p:nvSpPr>
        <p:spPr>
          <a:xfrm>
            <a:off x="333205" y="2324227"/>
            <a:ext cx="432048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4D0EFDC-ED41-47CA-98FA-B89DD1D8F8CC}"/>
              </a:ext>
            </a:extLst>
          </p:cNvPr>
          <p:cNvSpPr/>
          <p:nvPr/>
        </p:nvSpPr>
        <p:spPr>
          <a:xfrm>
            <a:off x="332364" y="3079146"/>
            <a:ext cx="432048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15F313B-F11F-46FB-8075-A38E1AF4FBC0}"/>
              </a:ext>
            </a:extLst>
          </p:cNvPr>
          <p:cNvSpPr/>
          <p:nvPr/>
        </p:nvSpPr>
        <p:spPr>
          <a:xfrm>
            <a:off x="332364" y="3857566"/>
            <a:ext cx="432048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B1B9B51-BA0D-4154-B1CA-944AA82ECE3E}"/>
              </a:ext>
            </a:extLst>
          </p:cNvPr>
          <p:cNvSpPr/>
          <p:nvPr/>
        </p:nvSpPr>
        <p:spPr>
          <a:xfrm>
            <a:off x="320510" y="4630841"/>
            <a:ext cx="432048" cy="67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8488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854968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Le</a:t>
            </a:r>
            <a:r>
              <a:rPr lang="fr-FR" dirty="0"/>
              <a:t> </a:t>
            </a:r>
            <a:r>
              <a:rPr lang="fr-FR" dirty="0">
                <a:solidFill>
                  <a:srgbClr val="00B050"/>
                </a:solidFill>
              </a:rPr>
              <a:t>BON médicament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672208"/>
            <a:ext cx="9073008" cy="5213176"/>
          </a:xfrm>
        </p:spPr>
        <p:txBody>
          <a:bodyPr>
            <a:noAutofit/>
          </a:bodyPr>
          <a:lstStyle/>
          <a:p>
            <a:r>
              <a:rPr lang="fr-FR" sz="2400" dirty="0"/>
              <a:t>Le BON médicament : c’est celui qui est PRESCRIT</a:t>
            </a:r>
          </a:p>
          <a:p>
            <a:endParaRPr lang="fr-FR" dirty="0"/>
          </a:p>
          <a:p>
            <a:r>
              <a:rPr lang="fr-FR" dirty="0"/>
              <a:t>          Attention, risque d’erreurs :</a:t>
            </a:r>
          </a:p>
          <a:p>
            <a:pPr marL="1371600" lvl="3" indent="0">
              <a:buNone/>
            </a:pPr>
            <a:endParaRPr lang="fr-FR" dirty="0"/>
          </a:p>
          <a:p>
            <a:pPr marL="800100" lvl="3" indent="-342900"/>
            <a:endParaRPr lang="fr-FR" b="1" dirty="0"/>
          </a:p>
          <a:p>
            <a:pPr marL="800100" lvl="3" indent="-342900"/>
            <a:r>
              <a:rPr lang="fr-FR" sz="2000" b="1" dirty="0"/>
              <a:t>Forme galénique</a:t>
            </a:r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fr-FR" sz="1800" i="1" dirty="0"/>
              <a:t>Par exemple, ne pas confondre les comprimés ou gélules dit </a:t>
            </a:r>
          </a:p>
          <a:p>
            <a:pPr marL="1714500" lvl="5" indent="-342900">
              <a:buFont typeface="Arial" panose="020B0604020202020204" pitchFamily="34" charset="0"/>
              <a:buChar char="•"/>
            </a:pPr>
            <a:r>
              <a:rPr lang="fr-FR" sz="1800" i="1" dirty="0"/>
              <a:t>à « </a:t>
            </a:r>
            <a:r>
              <a:rPr lang="fr-FR" sz="1800" b="1" i="1" u="sng" dirty="0"/>
              <a:t>libération immédiate </a:t>
            </a:r>
            <a:r>
              <a:rPr lang="fr-FR" sz="1800" i="1" dirty="0"/>
              <a:t>» - ex : CONTRAMAL 50mg (contient 50 mg de </a:t>
            </a:r>
            <a:r>
              <a:rPr lang="fr-FR" sz="1800" i="1" dirty="0" err="1"/>
              <a:t>tramadol</a:t>
            </a:r>
            <a:r>
              <a:rPr lang="fr-FR" sz="1800" i="1" dirty="0"/>
              <a:t> à libération immédiate)</a:t>
            </a:r>
          </a:p>
          <a:p>
            <a:pPr marL="1714500" lvl="5" indent="-342900">
              <a:buFont typeface="Arial" panose="020B0604020202020204" pitchFamily="34" charset="0"/>
              <a:buChar char="•"/>
            </a:pPr>
            <a:r>
              <a:rPr lang="fr-FR" sz="1800" i="1" dirty="0"/>
              <a:t>et ceux dit à </a:t>
            </a:r>
            <a:r>
              <a:rPr lang="fr-FR" sz="1800" b="1" i="1" u="sng" dirty="0"/>
              <a:t>« Libération Prolongée » ou LP</a:t>
            </a:r>
            <a:r>
              <a:rPr lang="fr-FR" sz="1800" dirty="0"/>
              <a:t> - </a:t>
            </a:r>
            <a:r>
              <a:rPr lang="fr-FR" sz="1800" i="1" dirty="0"/>
              <a:t>ex : CONTRAMAL LP 50mg (contient 50mg de </a:t>
            </a:r>
            <a:r>
              <a:rPr lang="fr-FR" sz="1800" i="1" dirty="0" err="1"/>
              <a:t>tramadol</a:t>
            </a:r>
            <a:r>
              <a:rPr lang="fr-FR" sz="1800" i="1" dirty="0"/>
              <a:t> à Libération Prolongée)</a:t>
            </a:r>
          </a:p>
          <a:p>
            <a:pPr marL="800100" lvl="3" indent="-342900"/>
            <a:endParaRPr lang="fr-FR" b="1" dirty="0"/>
          </a:p>
          <a:p>
            <a:pPr marL="800100" lvl="3" indent="-342900"/>
            <a:r>
              <a:rPr lang="fr-FR" sz="2000" b="1" dirty="0"/>
              <a:t>Similitude de consonance et Similitude visuelle</a:t>
            </a:r>
          </a:p>
          <a:p>
            <a:pPr marL="800100" lvl="3" indent="-342900"/>
            <a:endParaRPr lang="fr-FR" b="1" dirty="0"/>
          </a:p>
          <a:p>
            <a:pPr marL="800100" lvl="3" indent="-342900"/>
            <a:endParaRPr lang="fr-FR" b="1" dirty="0"/>
          </a:p>
          <a:p>
            <a:pPr marL="800100" lvl="3" indent="-342900"/>
            <a:endParaRPr lang="fr-FR" b="1" dirty="0"/>
          </a:p>
          <a:p>
            <a:pPr marL="800100" lvl="3" indent="-342900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  <p:pic>
        <p:nvPicPr>
          <p:cNvPr id="4" name="Picture 2" descr="C:\Documents and Settings\sophieab.CHENOIS\Local Settings\Temporary Internet Files\Content.IE5\0WXP2HQI\MC90034631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63" y="2420888"/>
            <a:ext cx="759149" cy="6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/>
          <p:nvPr/>
        </p:nvPicPr>
        <p:blipFill rotWithShape="1">
          <a:blip r:embed="rId3"/>
          <a:srcRect l="41158" t="16736" r="42974" b="63016"/>
          <a:stretch/>
        </p:blipFill>
        <p:spPr bwMode="auto">
          <a:xfrm>
            <a:off x="395536" y="-12666"/>
            <a:ext cx="1152128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BF9E61D-7712-489D-81B9-768513D76F4A}"/>
              </a:ext>
            </a:extLst>
          </p:cNvPr>
          <p:cNvSpPr txBox="1">
            <a:spLocks/>
          </p:cNvSpPr>
          <p:nvPr/>
        </p:nvSpPr>
        <p:spPr bwMode="auto">
          <a:xfrm>
            <a:off x="629816" y="116632"/>
            <a:ext cx="80283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9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9pPr>
          </a:lstStyle>
          <a:p>
            <a:pPr algn="ctr"/>
            <a:r>
              <a:rPr lang="fr-FR" kern="0" dirty="0">
                <a:solidFill>
                  <a:schemeClr val="accent5">
                    <a:lumMod val="75000"/>
                  </a:schemeClr>
                </a:solidFill>
              </a:rPr>
              <a:t>Pour résumer..</a:t>
            </a:r>
            <a:endParaRPr lang="fr-FR" i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850106"/>
          </a:xfrm>
        </p:spPr>
        <p:txBody>
          <a:bodyPr>
            <a:noAutofit/>
          </a:bodyPr>
          <a:lstStyle/>
          <a:p>
            <a:r>
              <a:rPr lang="fr-FR" sz="2400" dirty="0"/>
              <a:t>Exemples de médicaments à </a:t>
            </a:r>
            <a:r>
              <a:rPr lang="fr-FR" sz="2400" b="1" dirty="0"/>
              <a:t>consonance</a:t>
            </a:r>
            <a:r>
              <a:rPr lang="fr-FR" sz="2400" dirty="0"/>
              <a:t> semblables</a:t>
            </a:r>
            <a:endParaRPr lang="fr-FR" sz="1400" dirty="0">
              <a:solidFill>
                <a:srgbClr val="00B0F0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5148064" y="1000108"/>
          <a:ext cx="3888432" cy="58066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r>
                        <a:rPr lang="fr-FR" sz="1600" dirty="0"/>
                        <a:t>METHOTREXATE®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METEOXANE®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716">
                <a:tc>
                  <a:txBody>
                    <a:bodyPr/>
                    <a:lstStyle/>
                    <a:p>
                      <a:pPr rtl="0"/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SERETIDE®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SEREVENT®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192"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SPASFON®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STABLON®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80"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VOGALENE®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VOLTARENE®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fr-FR" sz="1600" dirty="0"/>
                        <a:t>THERALITHE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THERALENE®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124"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SALBUMOL®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SALBUTAMOL® 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236"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BRISTOPEN®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BRISTAMOX®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524"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REMINYL®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AMAREL®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530">
                <a:tc>
                  <a:txBody>
                    <a:bodyPr/>
                    <a:lstStyle/>
                    <a:p>
                      <a:r>
                        <a:rPr lang="fr-FR" sz="1600" dirty="0"/>
                        <a:t>HYPERIUM®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HEPT-A-MYL®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522">
                <a:tc>
                  <a:txBody>
                    <a:bodyPr/>
                    <a:lstStyle/>
                    <a:p>
                      <a:r>
                        <a:rPr lang="fr-FR" sz="1600" dirty="0"/>
                        <a:t>SEROPLEX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SEROPRAM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802">
                <a:tc>
                  <a:txBody>
                    <a:bodyPr/>
                    <a:lstStyle/>
                    <a:p>
                      <a:r>
                        <a:rPr lang="fr-FR" sz="1600" dirty="0"/>
                        <a:t>TOBREX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TOBRADEX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082">
                <a:tc>
                  <a:txBody>
                    <a:bodyPr/>
                    <a:lstStyle/>
                    <a:p>
                      <a:r>
                        <a:rPr lang="fr-FR" sz="1600" dirty="0"/>
                        <a:t>TRIVASTAL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TRILEPTAL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160">
                <a:tc>
                  <a:txBody>
                    <a:bodyPr/>
                    <a:lstStyle/>
                    <a:p>
                      <a:r>
                        <a:rPr lang="fr-FR" sz="1600" dirty="0"/>
                        <a:t>OXYCONTIN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OXYNORM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3448">
                <a:tc>
                  <a:txBody>
                    <a:bodyPr/>
                    <a:lstStyle/>
                    <a:p>
                      <a:r>
                        <a:rPr lang="fr-FR" sz="1600" dirty="0"/>
                        <a:t>LAMISIL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LAMICTAL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fr-FR" sz="1600" dirty="0"/>
                        <a:t>LAMISIL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LEXOMIL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6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051848"/>
          <a:ext cx="4896544" cy="52346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r>
                        <a:rPr lang="fr-FR" sz="1600" dirty="0"/>
                        <a:t>AVANDAMET®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AVODART®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716">
                <a:tc>
                  <a:txBody>
                    <a:bodyPr/>
                    <a:lstStyle/>
                    <a:p>
                      <a:pPr rtl="0"/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CONTRAMAL®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COLTRAMYL®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192"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COVERSYL®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CORVASAL®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80"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DAFLON®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DAFALGAN®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fr-FR" sz="1600" dirty="0"/>
                        <a:t>DIPROSONE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DIPROSALIC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124"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EPITOMAX®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ZITHROMAX® 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236"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COZAAR® / HYZAAR®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FORTZAAR®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524">
                <a:tc>
                  <a:txBody>
                    <a:bodyPr/>
                    <a:lstStyle/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TIORFAN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TRIFLUCAN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530">
                <a:tc>
                  <a:txBody>
                    <a:bodyPr/>
                    <a:lstStyle/>
                    <a:p>
                      <a:r>
                        <a:rPr lang="fr-FR" sz="1600" dirty="0"/>
                        <a:t>FLIXOTIDE®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SERETIDE®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522">
                <a:tc>
                  <a:txBody>
                    <a:bodyPr/>
                    <a:lstStyle/>
                    <a:p>
                      <a:r>
                        <a:rPr lang="fr-FR" sz="1600" dirty="0"/>
                        <a:t>SEROPLEX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SEROPRAM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802">
                <a:tc>
                  <a:txBody>
                    <a:bodyPr/>
                    <a:lstStyle/>
                    <a:p>
                      <a:r>
                        <a:rPr lang="fr-FR" sz="1600" dirty="0"/>
                        <a:t>TOBREX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TOBRADEX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082">
                <a:tc>
                  <a:txBody>
                    <a:bodyPr/>
                    <a:lstStyle/>
                    <a:p>
                      <a:r>
                        <a:rPr lang="fr-FR" sz="1600" dirty="0"/>
                        <a:t>TRIVASTAL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TRILEPTAL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160">
                <a:tc>
                  <a:txBody>
                    <a:bodyPr/>
                    <a:lstStyle/>
                    <a:p>
                      <a:r>
                        <a:rPr lang="fr-FR" sz="1600" dirty="0"/>
                        <a:t>OXYCONTIN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OXYNORM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3448">
                <a:tc>
                  <a:txBody>
                    <a:bodyPr/>
                    <a:lstStyle/>
                    <a:p>
                      <a:r>
                        <a:rPr lang="fr-FR" sz="1600" dirty="0"/>
                        <a:t>LAMISIL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LAMICTAL/LEXOMIL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179512" y="1711638"/>
            <a:ext cx="489654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179512" y="4500570"/>
            <a:ext cx="489654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107504" y="5500702"/>
            <a:ext cx="489654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5076056" y="2643182"/>
            <a:ext cx="396044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38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0" y="1772817"/>
            <a:ext cx="3032174" cy="303217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3528" y="622429"/>
            <a:ext cx="907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Attention aux similitudes visuelles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3129136" cy="31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4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84784"/>
            <a:ext cx="8507288" cy="5069160"/>
          </a:xfrm>
        </p:spPr>
        <p:txBody>
          <a:bodyPr>
            <a:normAutofit/>
          </a:bodyPr>
          <a:lstStyle/>
          <a:p>
            <a:r>
              <a:rPr lang="fr-FR" dirty="0"/>
              <a:t>Le médicament est-il utilisable?</a:t>
            </a:r>
          </a:p>
          <a:p>
            <a:pPr lvl="1"/>
            <a:r>
              <a:rPr lang="fr-FR" dirty="0"/>
              <a:t>Est il encore </a:t>
            </a:r>
            <a:r>
              <a:rPr lang="fr-FR" b="1" dirty="0">
                <a:solidFill>
                  <a:srgbClr val="00B0F0"/>
                </a:solidFill>
              </a:rPr>
              <a:t>identifiable</a:t>
            </a:r>
            <a:r>
              <a:rPr lang="fr-FR" dirty="0"/>
              <a:t>? </a:t>
            </a:r>
          </a:p>
          <a:p>
            <a:pPr lvl="2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Nom</a:t>
            </a:r>
          </a:p>
          <a:p>
            <a:pPr lvl="2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Dosage</a:t>
            </a:r>
          </a:p>
          <a:p>
            <a:pPr lvl="2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Lot</a:t>
            </a:r>
            <a:r>
              <a:rPr lang="fr-FR" dirty="0"/>
              <a:t> (en cas de retrait)</a:t>
            </a:r>
          </a:p>
          <a:p>
            <a:pPr lvl="2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Date de péremption</a:t>
            </a:r>
          </a:p>
          <a:p>
            <a:pPr lvl="2"/>
            <a:endParaRPr lang="fr-FR" dirty="0"/>
          </a:p>
          <a:p>
            <a:pPr lvl="1"/>
            <a:r>
              <a:rPr lang="fr-FR" b="1" dirty="0">
                <a:solidFill>
                  <a:srgbClr val="00B0F0"/>
                </a:solidFill>
              </a:rPr>
              <a:t>La conservation à t elle été respectée ?</a:t>
            </a:r>
          </a:p>
          <a:p>
            <a:pPr lvl="2"/>
            <a:r>
              <a:rPr lang="fr-FR" dirty="0"/>
              <a:t>Froid?</a:t>
            </a:r>
          </a:p>
          <a:p>
            <a:pPr lvl="2"/>
            <a:r>
              <a:rPr lang="fr-FR" dirty="0"/>
              <a:t>Date d’ouverture des flacons multidoses ?</a:t>
            </a:r>
          </a:p>
          <a:p>
            <a:pPr lvl="3"/>
            <a:r>
              <a:rPr lang="fr-FR" dirty="0"/>
              <a:t>Pour les flacons multidose (crème, solution buvable, ..) : indiquer préférentiellement la </a:t>
            </a:r>
            <a:r>
              <a:rPr lang="fr-FR" b="1" dirty="0">
                <a:solidFill>
                  <a:srgbClr val="E20019"/>
                </a:solidFill>
              </a:rPr>
              <a:t>date limite d’utilisation </a:t>
            </a:r>
            <a:r>
              <a:rPr lang="fr-FR" dirty="0"/>
              <a:t>après ouverture ! </a:t>
            </a:r>
          </a:p>
          <a:p>
            <a:pPr lvl="1"/>
            <a:endParaRPr lang="fr-FR" dirty="0"/>
          </a:p>
          <a:p>
            <a:pPr lvl="1"/>
            <a:r>
              <a:rPr lang="fr-FR" b="1" dirty="0">
                <a:solidFill>
                  <a:srgbClr val="00B0F0"/>
                </a:solidFill>
              </a:rPr>
              <a:t>Le médicaments est-il intègre? </a:t>
            </a:r>
            <a:r>
              <a:rPr lang="fr-FR" dirty="0"/>
              <a:t>(</a:t>
            </a:r>
            <a:r>
              <a:rPr lang="fr-FR" dirty="0" err="1"/>
              <a:t>cp</a:t>
            </a:r>
            <a:r>
              <a:rPr lang="fr-FR" dirty="0"/>
              <a:t>, solutés limpides, crèmes non déphasées …)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64904"/>
            <a:ext cx="2790652" cy="116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14EB5DF-F03D-4752-A95B-CF6067AF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854968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Le</a:t>
            </a:r>
            <a:r>
              <a:rPr lang="fr-FR" dirty="0"/>
              <a:t> </a:t>
            </a:r>
            <a:r>
              <a:rPr lang="fr-FR" dirty="0">
                <a:solidFill>
                  <a:srgbClr val="00B050"/>
                </a:solidFill>
              </a:rPr>
              <a:t>BON médicament (2)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DF95AA-56C7-4B3C-9052-77E90C3FD2DB}"/>
              </a:ext>
            </a:extLst>
          </p:cNvPr>
          <p:cNvPicPr/>
          <p:nvPr/>
        </p:nvPicPr>
        <p:blipFill rotWithShape="1">
          <a:blip r:embed="rId3"/>
          <a:srcRect l="41158" t="16736" r="42974" b="63016"/>
          <a:stretch/>
        </p:blipFill>
        <p:spPr bwMode="auto">
          <a:xfrm>
            <a:off x="395536" y="-12666"/>
            <a:ext cx="1152128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40C7B91A-2C3B-48B4-9E54-66D1C3BAD7BB}"/>
              </a:ext>
            </a:extLst>
          </p:cNvPr>
          <p:cNvSpPr txBox="1">
            <a:spLocks/>
          </p:cNvSpPr>
          <p:nvPr/>
        </p:nvSpPr>
        <p:spPr bwMode="auto">
          <a:xfrm>
            <a:off x="629816" y="116632"/>
            <a:ext cx="80283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9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9pPr>
          </a:lstStyle>
          <a:p>
            <a:pPr algn="ctr"/>
            <a:r>
              <a:rPr lang="fr-FR" kern="0" dirty="0">
                <a:solidFill>
                  <a:schemeClr val="accent5">
                    <a:lumMod val="75000"/>
                  </a:schemeClr>
                </a:solidFill>
              </a:rPr>
              <a:t>Pour résumer..</a:t>
            </a:r>
            <a:endParaRPr lang="fr-FR" i="1" kern="0" dirty="0">
              <a:solidFill>
                <a:srgbClr val="0070C0"/>
              </a:solidFill>
            </a:endParaRPr>
          </a:p>
        </p:txBody>
      </p:sp>
      <p:pic>
        <p:nvPicPr>
          <p:cNvPr id="7" name="Picture 2" descr="C:\Documents and Settings\sophieab.CHENOIS\Local Settings\Temporary Internet Files\Content.IE5\0WXP2HQI\MC900346317[1].wmf">
            <a:extLst>
              <a:ext uri="{FF2B5EF4-FFF2-40B4-BE49-F238E27FC236}">
                <a16:creationId xmlns:a16="http://schemas.microsoft.com/office/drawing/2014/main" id="{D2382B76-65D3-4144-8C25-4481EF99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4941168"/>
            <a:ext cx="449396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6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Objectif de la formation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928802"/>
            <a:ext cx="8856984" cy="34352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2800" dirty="0"/>
              <a:t> </a:t>
            </a:r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9572861-17DD-45CD-AEC1-6C7561EB60DB}"/>
              </a:ext>
            </a:extLst>
          </p:cNvPr>
          <p:cNvSpPr txBox="1">
            <a:spLocks/>
          </p:cNvSpPr>
          <p:nvPr/>
        </p:nvSpPr>
        <p:spPr bwMode="auto">
          <a:xfrm>
            <a:off x="107504" y="785802"/>
            <a:ext cx="892899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9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9pPr>
          </a:lstStyle>
          <a:p>
            <a:pPr algn="ctr"/>
            <a:r>
              <a:rPr lang="fr-FR" kern="0" dirty="0">
                <a:solidFill>
                  <a:srgbClr val="0070C0"/>
                </a:solidFill>
              </a:rPr>
              <a:t>Maitriser la règle des 5 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B0B44B-6463-4124-A7D9-8E279FCAB24C}"/>
              </a:ext>
            </a:extLst>
          </p:cNvPr>
          <p:cNvSpPr txBox="1"/>
          <p:nvPr/>
        </p:nvSpPr>
        <p:spPr>
          <a:xfrm>
            <a:off x="467544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 www.has-sante.fr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7EBCB9-57DE-4FDF-8BA4-90F9CA90733D}"/>
              </a:ext>
            </a:extLst>
          </p:cNvPr>
          <p:cNvPicPr/>
          <p:nvPr/>
        </p:nvPicPr>
        <p:blipFill rotWithShape="1">
          <a:blip r:embed="rId2"/>
          <a:srcRect l="31240" t="25413" r="32560" b="29339"/>
          <a:stretch/>
        </p:blipFill>
        <p:spPr bwMode="auto">
          <a:xfrm>
            <a:off x="2682072" y="1984264"/>
            <a:ext cx="3779856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0745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La BONNE dose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95536" y="1052736"/>
            <a:ext cx="8549281" cy="4997152"/>
          </a:xfrm>
        </p:spPr>
        <p:txBody>
          <a:bodyPr>
            <a:noAutofit/>
          </a:bodyPr>
          <a:lstStyle/>
          <a:p>
            <a:r>
              <a:rPr lang="fr-FR" dirty="0"/>
              <a:t>La BONNE dose : c’est celle qui est PRESCRIT</a:t>
            </a:r>
            <a:endParaRPr lang="fr-FR" sz="2400" dirty="0"/>
          </a:p>
          <a:p>
            <a:pPr marL="1371600" lvl="3" indent="0">
              <a:buNone/>
            </a:pPr>
            <a:endParaRPr lang="fr-FR" dirty="0"/>
          </a:p>
          <a:p>
            <a:pPr lvl="2"/>
            <a:r>
              <a:rPr lang="fr-FR" dirty="0"/>
              <a:t>Vigilance sur les fractions de doses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marL="914400" lvl="2" indent="0">
              <a:buNone/>
            </a:pPr>
            <a:endParaRPr lang="fr-FR" dirty="0"/>
          </a:p>
          <a:p>
            <a:pPr marL="914400" lvl="2" indent="0">
              <a:buNone/>
            </a:pPr>
            <a:r>
              <a:rPr lang="fr-FR" i="1" dirty="0"/>
              <a:t>Ici, le demi comprimé est mal coupé. Conséquence : le medecin ne comprend pas pourquoi il a du mal à équilibrer son patient.</a:t>
            </a:r>
          </a:p>
          <a:p>
            <a:pPr marL="914400" lvl="2" indent="0">
              <a:buNone/>
            </a:pPr>
            <a:endParaRPr lang="fr-FR" dirty="0"/>
          </a:p>
          <a:p>
            <a:pPr lvl="2"/>
            <a:r>
              <a:rPr lang="fr-FR" dirty="0"/>
              <a:t>Associations de Principes Actifs : vérifier les </a:t>
            </a:r>
            <a:r>
              <a:rPr lang="fr-FR" b="1" dirty="0">
                <a:solidFill>
                  <a:srgbClr val="00B0F0"/>
                </a:solidFill>
              </a:rPr>
              <a:t>2 dosages</a:t>
            </a:r>
          </a:p>
          <a:p>
            <a:pPr lvl="3"/>
            <a:endParaRPr lang="fr-FR" dirty="0"/>
          </a:p>
          <a:p>
            <a:pPr marL="800100" lvl="3" indent="-342900"/>
            <a:endParaRPr lang="fr-FR" dirty="0"/>
          </a:p>
        </p:txBody>
      </p:sp>
      <p:pic>
        <p:nvPicPr>
          <p:cNvPr id="8" name="Image 7"/>
          <p:cNvPicPr/>
          <p:nvPr/>
        </p:nvPicPr>
        <p:blipFill rotWithShape="1">
          <a:blip r:embed="rId2"/>
          <a:srcRect l="40993" t="16529" r="41816" b="67562"/>
          <a:stretch/>
        </p:blipFill>
        <p:spPr bwMode="auto">
          <a:xfrm>
            <a:off x="7236296" y="71414"/>
            <a:ext cx="1494656" cy="1296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C:\Documents and Settings\sophieab.CHENOIS\Local Settings\Temporary Internet Files\Content.IE5\0WXP2HQI\MC900346317[1].wmf">
            <a:extLst>
              <a:ext uri="{FF2B5EF4-FFF2-40B4-BE49-F238E27FC236}">
                <a16:creationId xmlns:a16="http://schemas.microsoft.com/office/drawing/2014/main" id="{5E2F871B-DE9B-42D1-B56D-AE3B4CC2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59149" cy="6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F41E606-595D-48A7-BAC9-31E0A844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57045"/>
            <a:ext cx="1822558" cy="8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DF7734B-14AB-47EB-B9E2-EA00EAF6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857045"/>
            <a:ext cx="1385571" cy="93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60FEF09-E0AA-425D-82EE-E1083CA47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4" t="45053" r="1" b="1"/>
          <a:stretch/>
        </p:blipFill>
        <p:spPr bwMode="auto">
          <a:xfrm>
            <a:off x="1882695" y="2190114"/>
            <a:ext cx="5954674" cy="20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0857AD-C904-431E-BA5F-A5F57630DE34}"/>
              </a:ext>
            </a:extLst>
          </p:cNvPr>
          <p:cNvSpPr txBox="1"/>
          <p:nvPr/>
        </p:nvSpPr>
        <p:spPr>
          <a:xfrm>
            <a:off x="3846981" y="5857045"/>
            <a:ext cx="540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Ce médicament contient soit :</a:t>
            </a:r>
          </a:p>
          <a:p>
            <a:pPr marL="285750" indent="-285750">
              <a:buFontTx/>
              <a:buChar char="-"/>
            </a:pPr>
            <a:r>
              <a:rPr lang="fr-FR" sz="1600" i="1" dirty="0"/>
              <a:t>160mg de </a:t>
            </a:r>
            <a:r>
              <a:rPr lang="fr-FR" sz="1600" i="1" dirty="0" err="1"/>
              <a:t>valsartan</a:t>
            </a:r>
            <a:r>
              <a:rPr lang="fr-FR" sz="1600" i="1" dirty="0"/>
              <a:t> et 25mg d’hydrochlorothiazide</a:t>
            </a:r>
          </a:p>
          <a:p>
            <a:pPr marL="285750" indent="-285750">
              <a:buFontTx/>
              <a:buChar char="-"/>
            </a:pPr>
            <a:r>
              <a:rPr lang="fr-FR" sz="1600" i="1" dirty="0"/>
              <a:t>160mg de </a:t>
            </a:r>
            <a:r>
              <a:rPr lang="fr-FR" sz="1600" i="1" dirty="0" err="1"/>
              <a:t>valsartan</a:t>
            </a:r>
            <a:r>
              <a:rPr lang="fr-FR" sz="1600" i="1" dirty="0"/>
              <a:t> et 12,5mg d’hydrochlorothiazide </a:t>
            </a:r>
          </a:p>
        </p:txBody>
      </p:sp>
    </p:spTree>
    <p:extLst>
      <p:ext uri="{BB962C8B-B14F-4D97-AF65-F5344CB8AC3E}">
        <p14:creationId xmlns:p14="http://schemas.microsoft.com/office/powerpoint/2010/main" val="189929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928802"/>
            <a:ext cx="8856984" cy="34352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2800" dirty="0"/>
              <a:t> </a:t>
            </a:r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0340EC2-DBAE-4D64-96BE-01B03D7C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chemeClr val="accent5">
                    <a:lumMod val="75000"/>
                  </a:schemeClr>
                </a:solidFill>
              </a:rPr>
              <a:t>ERREUR  N°4</a:t>
            </a:r>
            <a:br>
              <a:rPr lang="fr-FR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dirty="0">
                <a:solidFill>
                  <a:srgbClr val="7030A0"/>
                </a:solidFill>
              </a:rPr>
              <a:t>Ecrasement des médicaments</a:t>
            </a:r>
            <a:endParaRPr lang="fr-FR" sz="3600" dirty="0">
              <a:solidFill>
                <a:srgbClr val="7030A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EB64AF7-F280-461A-A56D-8C5EC2F6A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9" t="7823" r="5901" b="9401"/>
          <a:stretch/>
        </p:blipFill>
        <p:spPr>
          <a:xfrm>
            <a:off x="1372566" y="1928802"/>
            <a:ext cx="647087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90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QCM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124744"/>
            <a:ext cx="8856984" cy="48245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L’IDE est en train de procéder à l’écrasement des comprimés du résident. Selon vous :</a:t>
            </a:r>
          </a:p>
          <a:p>
            <a:pPr marL="0" indent="0" algn="ctr">
              <a:buNone/>
            </a:pPr>
            <a:endParaRPr lang="fr-FR" sz="2800" b="1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DA8EF7-147A-4BD5-B511-DFE738412719}"/>
              </a:ext>
            </a:extLst>
          </p:cNvPr>
          <p:cNvSpPr/>
          <p:nvPr/>
        </p:nvSpPr>
        <p:spPr>
          <a:xfrm>
            <a:off x="1331640" y="2492896"/>
            <a:ext cx="741682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Tous les médicaments sont écrasables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21442E-F0A8-4652-9351-0874600480DC}"/>
              </a:ext>
            </a:extLst>
          </p:cNvPr>
          <p:cNvSpPr/>
          <p:nvPr/>
        </p:nvSpPr>
        <p:spPr>
          <a:xfrm>
            <a:off x="1331640" y="3416174"/>
            <a:ext cx="741682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Certains médicaments ne peuvent pas être écrasés car cela représente un risque pour le patient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E944A1F-EF55-49D1-8235-79C01310CC9E}"/>
              </a:ext>
            </a:extLst>
          </p:cNvPr>
          <p:cNvSpPr/>
          <p:nvPr/>
        </p:nvSpPr>
        <p:spPr>
          <a:xfrm>
            <a:off x="1331640" y="4355393"/>
            <a:ext cx="741682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Certains médicaments ne peuvent pas être écrasés car cela représente un risque pour le soignant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4339810-D451-4EB1-808A-2B86BF79C7C3}"/>
              </a:ext>
            </a:extLst>
          </p:cNvPr>
          <p:cNvSpPr/>
          <p:nvPr/>
        </p:nvSpPr>
        <p:spPr>
          <a:xfrm>
            <a:off x="611560" y="2492896"/>
            <a:ext cx="5760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E196DB-43F2-4417-9C89-A050B135B9D9}"/>
              </a:ext>
            </a:extLst>
          </p:cNvPr>
          <p:cNvSpPr/>
          <p:nvPr/>
        </p:nvSpPr>
        <p:spPr>
          <a:xfrm>
            <a:off x="611560" y="3429000"/>
            <a:ext cx="5760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EACD00E-7EF3-4A72-9ACA-2B93DC48700B}"/>
              </a:ext>
            </a:extLst>
          </p:cNvPr>
          <p:cNvSpPr/>
          <p:nvPr/>
        </p:nvSpPr>
        <p:spPr>
          <a:xfrm>
            <a:off x="611560" y="4340676"/>
            <a:ext cx="5760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459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5252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Avant d’écraser les comprimés… je me pose plusieurs questions</a:t>
            </a:r>
          </a:p>
          <a:p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0070C0"/>
                </a:solidFill>
              </a:rPr>
              <a:t>Est-ce vraiment nécessaire ? </a:t>
            </a:r>
          </a:p>
          <a:p>
            <a:pPr lvl="1"/>
            <a:r>
              <a:rPr lang="fr-FR" dirty="0"/>
              <a:t>Capacités de déglutition du patient ?</a:t>
            </a:r>
          </a:p>
          <a:p>
            <a:pPr lvl="1"/>
            <a:r>
              <a:rPr lang="fr-FR" dirty="0"/>
              <a:t>Patient refusant ses traitements ?</a:t>
            </a:r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395537"/>
            <a:ext cx="2209800" cy="2066925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428596" y="285728"/>
            <a:ext cx="79422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La BONNE voie</a:t>
            </a:r>
          </a:p>
        </p:txBody>
      </p:sp>
      <p:pic>
        <p:nvPicPr>
          <p:cNvPr id="7" name="Image 6"/>
          <p:cNvPicPr/>
          <p:nvPr/>
        </p:nvPicPr>
        <p:blipFill rotWithShape="1">
          <a:blip r:embed="rId3"/>
          <a:srcRect l="41819" t="16736" r="42147" b="63636"/>
          <a:stretch/>
        </p:blipFill>
        <p:spPr bwMode="auto">
          <a:xfrm>
            <a:off x="7358082" y="285728"/>
            <a:ext cx="1532118" cy="1310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B1D49C-F8EC-44C4-A96A-4FBFB6E48D2F}"/>
              </a:ext>
            </a:extLst>
          </p:cNvPr>
          <p:cNvSpPr txBox="1"/>
          <p:nvPr/>
        </p:nvSpPr>
        <p:spPr>
          <a:xfrm>
            <a:off x="686832" y="4783398"/>
            <a:ext cx="7773600" cy="646331"/>
          </a:xfrm>
          <a:prstGeom prst="rect">
            <a:avLst/>
          </a:prstGeom>
          <a:noFill/>
          <a:ln w="28575">
            <a:solidFill>
              <a:srgbClr val="E2001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E20019"/>
                </a:solidFill>
              </a:rPr>
              <a:t>L’écrasement des comprimés (ou l’ouverture des gélules) ne doit être réalisé que si on n’a pas d’autres choix !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47765A-3C78-4DC1-8763-43A12DC49352}"/>
              </a:ext>
            </a:extLst>
          </p:cNvPr>
          <p:cNvSpPr txBox="1"/>
          <p:nvPr/>
        </p:nvSpPr>
        <p:spPr>
          <a:xfrm>
            <a:off x="672530" y="5662989"/>
            <a:ext cx="7787902" cy="646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0095D9"/>
                </a:solidFill>
              </a:rPr>
              <a:t>Si écrasement jugé nécessaire : en informer le médecin traitant a minima, et le pharmacien si possible, pour l’adaptation éventuelle de la prescription</a:t>
            </a:r>
          </a:p>
        </p:txBody>
      </p:sp>
    </p:spTree>
    <p:extLst>
      <p:ext uri="{BB962C8B-B14F-4D97-AF65-F5344CB8AC3E}">
        <p14:creationId xmlns:p14="http://schemas.microsoft.com/office/powerpoint/2010/main" val="326500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942262" cy="7921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La BONNE voie : </a:t>
            </a:r>
            <a:r>
              <a:rPr lang="fr-FR" dirty="0">
                <a:solidFill>
                  <a:schemeClr val="tx1"/>
                </a:solidFill>
              </a:rPr>
              <a:t>ECRASEMENT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91285" y="2204864"/>
            <a:ext cx="8640960" cy="4525963"/>
          </a:xfrm>
        </p:spPr>
        <p:txBody>
          <a:bodyPr>
            <a:normAutofit/>
          </a:bodyPr>
          <a:lstStyle/>
          <a:p>
            <a:r>
              <a:rPr lang="fr-FR" dirty="0"/>
              <a:t>Quels risques?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rgbClr val="E20019"/>
                </a:solidFill>
              </a:rPr>
              <a:t>Toxicité pour le patient </a:t>
            </a:r>
          </a:p>
          <a:p>
            <a:pPr marL="457200" lvl="1" indent="0">
              <a:buNone/>
            </a:pPr>
            <a:r>
              <a:rPr lang="fr-FR" sz="2400" dirty="0"/>
              <a:t>	</a:t>
            </a:r>
            <a:r>
              <a:rPr lang="fr-FR" dirty="0"/>
              <a:t>goût, agressivité sur les muqueuses</a:t>
            </a:r>
            <a:endParaRPr lang="fr-FR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rgbClr val="E20019"/>
                </a:solidFill>
              </a:rPr>
              <a:t>Perte d’efficacité </a:t>
            </a:r>
          </a:p>
          <a:p>
            <a:pPr marL="457200" lvl="1" indent="0">
              <a:buNone/>
            </a:pPr>
            <a:r>
              <a:rPr lang="fr-FR" sz="2400" dirty="0"/>
              <a:t>	</a:t>
            </a:r>
            <a:r>
              <a:rPr lang="fr-FR" dirty="0"/>
              <a:t>médicaments LP, médicaments enrobés car détruits par </a:t>
            </a:r>
          </a:p>
          <a:p>
            <a:pPr marL="457200" lvl="1" indent="0">
              <a:buNone/>
            </a:pPr>
            <a:r>
              <a:rPr lang="fr-FR" dirty="0"/>
              <a:t>       l’acidité gastrique, sous-dosage</a:t>
            </a:r>
            <a:endParaRPr lang="fr-FR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rgbClr val="E20019"/>
                </a:solidFill>
              </a:rPr>
              <a:t>Toxicité pour le soignant </a:t>
            </a:r>
          </a:p>
          <a:p>
            <a:pPr marL="457200" lvl="1" indent="0">
              <a:buNone/>
            </a:pPr>
            <a:r>
              <a:rPr lang="fr-FR" sz="2400" dirty="0"/>
              <a:t>	</a:t>
            </a:r>
            <a:r>
              <a:rPr lang="fr-FR" dirty="0"/>
              <a:t>Ex : anticancéreux, immunosuppresseurs</a:t>
            </a:r>
          </a:p>
          <a:p>
            <a:pPr marL="457200" lvl="1" indent="0">
              <a:buNone/>
            </a:pPr>
            <a:r>
              <a:rPr lang="fr-FR" dirty="0">
                <a:solidFill>
                  <a:srgbClr val="E20019"/>
                </a:solidFill>
              </a:rPr>
              <a:t>	Attention femme enceinte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11560" y="1556792"/>
            <a:ext cx="8136904" cy="57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6000"/>
              </a:lnSpc>
            </a:pPr>
            <a:r>
              <a:rPr lang="fr-FR" altLang="fr-FR" sz="2800" dirty="0">
                <a:solidFill>
                  <a:srgbClr val="0070C0"/>
                </a:solidFill>
              </a:rPr>
              <a:t>2. Puis-je broyer les médicaments du patient ?</a:t>
            </a:r>
          </a:p>
          <a:p>
            <a:pPr>
              <a:lnSpc>
                <a:spcPct val="66000"/>
              </a:lnSpc>
            </a:pPr>
            <a:endParaRPr lang="fr-FR" i="1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/>
          <p:nvPr/>
        </p:nvPicPr>
        <p:blipFill rotWithShape="1">
          <a:blip r:embed="rId2"/>
          <a:srcRect l="41819" t="16736" r="42147" b="63636"/>
          <a:stretch/>
        </p:blipFill>
        <p:spPr bwMode="auto">
          <a:xfrm>
            <a:off x="7611882" y="142852"/>
            <a:ext cx="1532118" cy="1310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430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942262" cy="7921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La BONNE voie : </a:t>
            </a:r>
            <a:r>
              <a:rPr lang="fr-FR" dirty="0">
                <a:solidFill>
                  <a:schemeClr val="tx1"/>
                </a:solidFill>
              </a:rPr>
              <a:t>ECRASEMENT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91285" y="2204864"/>
            <a:ext cx="8640960" cy="45259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Quels risques?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Toxicité pour le patient </a:t>
            </a:r>
          </a:p>
          <a:p>
            <a:pPr marL="457200" lvl="1" indent="0">
              <a:buNone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goût, agressivité sur les muqueuses</a:t>
            </a:r>
            <a:endParaRPr lang="fr-FR" sz="2400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Perte d’efficacité </a:t>
            </a:r>
          </a:p>
          <a:p>
            <a:pPr marL="457200" lvl="1" indent="0">
              <a:buNone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médicaments LP, médicaments enrobés car détruits par </a:t>
            </a:r>
          </a:p>
          <a:p>
            <a:pPr marL="457200" lvl="1" indent="0">
              <a:buNone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       l’acidité gastrique, sous-dosage</a:t>
            </a:r>
            <a:endParaRPr lang="fr-FR" i="1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Toxicité pour le soignant </a:t>
            </a:r>
          </a:p>
          <a:p>
            <a:pPr marL="457200" lvl="1" indent="0">
              <a:buNone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Ex : anticancéreux, immunosuppresseurs</a:t>
            </a:r>
          </a:p>
          <a:p>
            <a:pPr marL="457200" lvl="1" indent="0">
              <a:buNone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	Attention femme enceinte</a:t>
            </a: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 rotWithShape="1">
          <a:blip r:embed="rId2"/>
          <a:srcRect l="41819" t="16736" r="42147" b="63636"/>
          <a:stretch/>
        </p:blipFill>
        <p:spPr bwMode="auto">
          <a:xfrm>
            <a:off x="7611882" y="142852"/>
            <a:ext cx="1532118" cy="1310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3528" y="3356992"/>
            <a:ext cx="8136904" cy="1261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C00000"/>
                </a:solidFill>
              </a:rPr>
              <a:t>Vérifier la faisabilité de l’écrasement !</a:t>
            </a:r>
          </a:p>
          <a:p>
            <a:pPr algn="ctr"/>
            <a:r>
              <a:rPr lang="fr-FR" sz="2000" dirty="0">
                <a:solidFill>
                  <a:srgbClr val="C00000"/>
                </a:solidFill>
              </a:rPr>
              <a:t>En concertation avec le médecin (</a:t>
            </a:r>
            <a:r>
              <a:rPr lang="fr-FR" sz="2000" dirty="0" err="1">
                <a:solidFill>
                  <a:srgbClr val="C00000"/>
                </a:solidFill>
              </a:rPr>
              <a:t>med</a:t>
            </a:r>
            <a:r>
              <a:rPr lang="fr-FR" sz="2000" dirty="0">
                <a:solidFill>
                  <a:srgbClr val="C00000"/>
                </a:solidFill>
              </a:rPr>
              <a:t> </a:t>
            </a:r>
            <a:r>
              <a:rPr lang="fr-FR" sz="2000" dirty="0" err="1">
                <a:solidFill>
                  <a:srgbClr val="C00000"/>
                </a:solidFill>
              </a:rPr>
              <a:t>co</a:t>
            </a:r>
            <a:r>
              <a:rPr lang="fr-FR" sz="2000" dirty="0">
                <a:solidFill>
                  <a:srgbClr val="C00000"/>
                </a:solidFill>
              </a:rPr>
              <a:t> ou médecin traitant et le pharmacien)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C38596-42E9-4CDB-B738-A96190E49D5C}"/>
              </a:ext>
            </a:extLst>
          </p:cNvPr>
          <p:cNvSpPr/>
          <p:nvPr/>
        </p:nvSpPr>
        <p:spPr>
          <a:xfrm>
            <a:off x="611560" y="1556792"/>
            <a:ext cx="8136904" cy="57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6000"/>
              </a:lnSpc>
            </a:pPr>
            <a:r>
              <a:rPr lang="fr-FR" altLang="fr-FR" sz="2800" dirty="0">
                <a:solidFill>
                  <a:srgbClr val="0070C0"/>
                </a:solidFill>
              </a:rPr>
              <a:t>2. Puis-je broyer les médicament du patient ?</a:t>
            </a:r>
          </a:p>
          <a:p>
            <a:pPr>
              <a:lnSpc>
                <a:spcPct val="66000"/>
              </a:lnSpc>
            </a:pPr>
            <a:endParaRPr lang="fr-FR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25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 rotWithShape="1">
          <a:blip r:embed="rId2"/>
          <a:srcRect l="2810" t="10950" r="-3" b="17149"/>
          <a:stretch/>
        </p:blipFill>
        <p:spPr bwMode="auto">
          <a:xfrm>
            <a:off x="251520" y="908720"/>
            <a:ext cx="8640960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7191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Guide Récapitulatif </a:t>
            </a:r>
            <a:r>
              <a:rPr lang="fr-FR" sz="2800" b="1" dirty="0" err="1">
                <a:solidFill>
                  <a:srgbClr val="00B050"/>
                </a:solidFill>
              </a:rPr>
              <a:t>Omedit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1600" b="1" dirty="0">
                <a:solidFill>
                  <a:srgbClr val="00B050"/>
                </a:solidFill>
              </a:rPr>
              <a:t>(Haute-Normandie, Poitou Charentes…) </a:t>
            </a:r>
          </a:p>
        </p:txBody>
      </p:sp>
    </p:spTree>
    <p:extLst>
      <p:ext uri="{BB962C8B-B14F-4D97-AF65-F5344CB8AC3E}">
        <p14:creationId xmlns:p14="http://schemas.microsoft.com/office/powerpoint/2010/main" val="2164972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328592"/>
          </a:xfrm>
          <a:noFill/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Ne PAS écraser </a:t>
            </a:r>
            <a:r>
              <a:rPr lang="fr-FR" dirty="0"/>
              <a:t>les médicaments :</a:t>
            </a:r>
          </a:p>
          <a:p>
            <a:pPr lvl="1"/>
            <a:r>
              <a:rPr lang="fr-FR" sz="2200" b="1" dirty="0" err="1">
                <a:solidFill>
                  <a:srgbClr val="7030A0"/>
                </a:solidFill>
                <a:latin typeface="+mj-lt"/>
              </a:rPr>
              <a:t>Orodispersibles</a:t>
            </a:r>
            <a:r>
              <a:rPr lang="fr-FR" sz="2200" dirty="0">
                <a:solidFill>
                  <a:srgbClr val="7030A0"/>
                </a:solidFill>
                <a:latin typeface="+mj-lt"/>
              </a:rPr>
              <a:t> </a:t>
            </a:r>
            <a:r>
              <a:rPr lang="fr-FR" sz="2200" dirty="0">
                <a:latin typeface="+mj-lt"/>
              </a:rPr>
              <a:t>(ex : dissoudre Inexium®)</a:t>
            </a:r>
          </a:p>
          <a:p>
            <a:pPr lvl="1"/>
            <a:r>
              <a:rPr lang="fr-FR" sz="2200" b="1" dirty="0">
                <a:solidFill>
                  <a:srgbClr val="7030A0"/>
                </a:solidFill>
                <a:latin typeface="+mj-lt"/>
              </a:rPr>
              <a:t>Gastro-résistants</a:t>
            </a:r>
            <a:r>
              <a:rPr lang="fr-FR" sz="2200" dirty="0">
                <a:latin typeface="+mj-lt"/>
              </a:rPr>
              <a:t> (Ex : </a:t>
            </a:r>
            <a:r>
              <a:rPr lang="fr-FR" sz="2200" dirty="0" err="1">
                <a:latin typeface="+mj-lt"/>
              </a:rPr>
              <a:t>Eupantol</a:t>
            </a:r>
            <a:r>
              <a:rPr lang="fr-FR" sz="2200" dirty="0">
                <a:latin typeface="+mj-lt"/>
              </a:rPr>
              <a:t>®)</a:t>
            </a:r>
          </a:p>
          <a:p>
            <a:pPr lvl="1"/>
            <a:r>
              <a:rPr lang="fr-FR" sz="2200" b="1" dirty="0">
                <a:solidFill>
                  <a:srgbClr val="7030A0"/>
                </a:solidFill>
                <a:latin typeface="+mj-lt"/>
              </a:rPr>
              <a:t>LP, LM, retard </a:t>
            </a:r>
            <a:r>
              <a:rPr lang="fr-FR" sz="2200" dirty="0">
                <a:latin typeface="+mj-lt"/>
              </a:rPr>
              <a:t>(ex : </a:t>
            </a:r>
            <a:r>
              <a:rPr lang="fr-FR" sz="2200" dirty="0" err="1">
                <a:latin typeface="+mj-lt"/>
              </a:rPr>
              <a:t>Skénan</a:t>
            </a:r>
            <a:r>
              <a:rPr lang="fr-FR" sz="2200" dirty="0">
                <a:latin typeface="+mj-lt"/>
              </a:rPr>
              <a:t>® ouvrir gélule, ne pas écraser le contenu) </a:t>
            </a:r>
          </a:p>
          <a:p>
            <a:pPr lvl="1"/>
            <a:r>
              <a:rPr lang="fr-FR" sz="2200" b="1" dirty="0">
                <a:solidFill>
                  <a:srgbClr val="7030A0"/>
                </a:solidFill>
                <a:latin typeface="+mj-lt"/>
              </a:rPr>
              <a:t>Sensibles à l’air ou lumière </a:t>
            </a:r>
            <a:r>
              <a:rPr lang="fr-FR" sz="2200" dirty="0">
                <a:latin typeface="+mj-lt"/>
              </a:rPr>
              <a:t>(ex : comprimé opaque de Xatral®)</a:t>
            </a:r>
          </a:p>
          <a:p>
            <a:pPr lvl="1"/>
            <a:r>
              <a:rPr lang="fr-FR" sz="2200" b="1" dirty="0">
                <a:solidFill>
                  <a:srgbClr val="7030A0"/>
                </a:solidFill>
                <a:latin typeface="+mj-lt"/>
              </a:rPr>
              <a:t>Enrobés </a:t>
            </a:r>
            <a:r>
              <a:rPr lang="fr-FR" sz="2200" dirty="0">
                <a:latin typeface="+mj-lt"/>
              </a:rPr>
              <a:t>(ex : </a:t>
            </a:r>
            <a:r>
              <a:rPr lang="fr-FR" sz="2200" dirty="0" err="1">
                <a:latin typeface="+mj-lt"/>
              </a:rPr>
              <a:t>Glucophage</a:t>
            </a:r>
            <a:r>
              <a:rPr lang="fr-FR" sz="2200" dirty="0">
                <a:latin typeface="+mj-lt"/>
              </a:rPr>
              <a:t>® amer++)</a:t>
            </a:r>
          </a:p>
          <a:p>
            <a:pPr lvl="1"/>
            <a:r>
              <a:rPr lang="fr-FR" sz="2200" b="1" dirty="0">
                <a:solidFill>
                  <a:srgbClr val="7030A0"/>
                </a:solidFill>
                <a:latin typeface="+mj-lt"/>
              </a:rPr>
              <a:t>Irritants</a:t>
            </a:r>
            <a:r>
              <a:rPr lang="fr-FR" sz="2200" dirty="0">
                <a:solidFill>
                  <a:srgbClr val="7030A0"/>
                </a:solidFill>
                <a:latin typeface="+mj-lt"/>
              </a:rPr>
              <a:t> </a:t>
            </a:r>
            <a:r>
              <a:rPr lang="fr-FR" sz="2200" b="1" dirty="0">
                <a:solidFill>
                  <a:srgbClr val="7030A0"/>
                </a:solidFill>
                <a:latin typeface="+mj-lt"/>
              </a:rPr>
              <a:t>pour les muqueuses </a:t>
            </a:r>
            <a:r>
              <a:rPr lang="fr-FR" sz="2200" dirty="0">
                <a:latin typeface="+mj-lt"/>
              </a:rPr>
              <a:t>(ex : Acide </a:t>
            </a:r>
            <a:r>
              <a:rPr lang="fr-FR" sz="2200" dirty="0" err="1">
                <a:latin typeface="+mj-lt"/>
              </a:rPr>
              <a:t>alendronique</a:t>
            </a:r>
            <a:r>
              <a:rPr lang="fr-FR" sz="2200" dirty="0">
                <a:latin typeface="+mj-lt"/>
              </a:rPr>
              <a:t>)</a:t>
            </a:r>
          </a:p>
          <a:p>
            <a:pPr lvl="1"/>
            <a:r>
              <a:rPr lang="fr-FR" sz="2200" b="1" dirty="0">
                <a:solidFill>
                  <a:srgbClr val="7030A0"/>
                </a:solidFill>
                <a:latin typeface="+mj-lt"/>
              </a:rPr>
              <a:t>Principes actifs toxiques </a:t>
            </a:r>
            <a:r>
              <a:rPr lang="fr-FR" sz="2200" dirty="0">
                <a:solidFill>
                  <a:srgbClr val="E20019"/>
                </a:solidFill>
                <a:latin typeface="+mj-lt"/>
              </a:rPr>
              <a:t>(ex : </a:t>
            </a:r>
            <a:r>
              <a:rPr lang="fr-FR" sz="2200" dirty="0" err="1">
                <a:solidFill>
                  <a:srgbClr val="E20019"/>
                </a:solidFill>
                <a:latin typeface="+mj-lt"/>
              </a:rPr>
              <a:t>Xeloda</a:t>
            </a:r>
            <a:r>
              <a:rPr lang="fr-FR" sz="2200" dirty="0">
                <a:solidFill>
                  <a:srgbClr val="E20019"/>
                </a:solidFill>
                <a:latin typeface="+mj-lt"/>
              </a:rPr>
              <a:t>®)</a:t>
            </a:r>
          </a:p>
          <a:p>
            <a:pPr lvl="1"/>
            <a:r>
              <a:rPr lang="fr-FR" sz="2200" b="1" dirty="0">
                <a:solidFill>
                  <a:srgbClr val="7030A0"/>
                </a:solidFill>
                <a:latin typeface="+mj-lt"/>
              </a:rPr>
              <a:t>Marge thérapeutique étroite </a:t>
            </a:r>
            <a:r>
              <a:rPr lang="fr-FR" sz="2200" dirty="0">
                <a:latin typeface="+mj-lt"/>
              </a:rPr>
              <a:t>(ex : </a:t>
            </a:r>
            <a:r>
              <a:rPr lang="fr-FR" sz="2200" dirty="0" err="1">
                <a:latin typeface="+mj-lt"/>
              </a:rPr>
              <a:t>digoxine</a:t>
            </a:r>
            <a:r>
              <a:rPr lang="fr-FR" sz="2200" dirty="0">
                <a:latin typeface="+mj-lt"/>
              </a:rPr>
              <a:t>, AVK, anticonvulsivants)</a:t>
            </a:r>
          </a:p>
          <a:p>
            <a:pPr lvl="1"/>
            <a:r>
              <a:rPr lang="fr-FR" sz="2200" b="1" dirty="0">
                <a:solidFill>
                  <a:srgbClr val="7030A0"/>
                </a:solidFill>
                <a:latin typeface="+mj-lt"/>
              </a:rPr>
              <a:t>Capsules molles, excipient huileux </a:t>
            </a:r>
            <a:r>
              <a:rPr lang="fr-FR" sz="2200" dirty="0">
                <a:latin typeface="+mj-lt"/>
              </a:rPr>
              <a:t>(ex : </a:t>
            </a:r>
            <a:r>
              <a:rPr lang="fr-FR" sz="2200" dirty="0" err="1">
                <a:latin typeface="+mj-lt"/>
              </a:rPr>
              <a:t>Tadenan</a:t>
            </a:r>
            <a:r>
              <a:rPr lang="fr-FR" sz="2200" dirty="0">
                <a:latin typeface="+mj-lt"/>
              </a:rPr>
              <a:t>®)</a:t>
            </a:r>
          </a:p>
          <a:p>
            <a:pPr lvl="1"/>
            <a:endParaRPr lang="fr-FR" sz="2200" dirty="0"/>
          </a:p>
        </p:txBody>
      </p:sp>
      <p:grpSp>
        <p:nvGrpSpPr>
          <p:cNvPr id="5" name="Groupe 4"/>
          <p:cNvGrpSpPr/>
          <p:nvPr/>
        </p:nvGrpSpPr>
        <p:grpSpPr>
          <a:xfrm>
            <a:off x="6858016" y="1571612"/>
            <a:ext cx="1238250" cy="933450"/>
            <a:chOff x="7150174" y="1847478"/>
            <a:chExt cx="1238250" cy="933450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0174" y="1847478"/>
              <a:ext cx="1238250" cy="93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Multiplier 3"/>
            <p:cNvSpPr/>
            <p:nvPr/>
          </p:nvSpPr>
          <p:spPr>
            <a:xfrm>
              <a:off x="7164288" y="1916832"/>
              <a:ext cx="1094234" cy="789434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942262" cy="7921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La BONNE voie : </a:t>
            </a:r>
            <a:r>
              <a:rPr lang="fr-FR" dirty="0">
                <a:solidFill>
                  <a:schemeClr val="tx1"/>
                </a:solidFill>
              </a:rPr>
              <a:t>ECRASEMENT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REGLES GENERALES</a:t>
            </a:r>
          </a:p>
        </p:txBody>
      </p:sp>
      <p:pic>
        <p:nvPicPr>
          <p:cNvPr id="9" name="Image 8"/>
          <p:cNvPicPr/>
          <p:nvPr/>
        </p:nvPicPr>
        <p:blipFill rotWithShape="1">
          <a:blip r:embed="rId3"/>
          <a:srcRect l="41819" t="16736" r="42147" b="63636"/>
          <a:stretch/>
        </p:blipFill>
        <p:spPr bwMode="auto">
          <a:xfrm>
            <a:off x="7611882" y="142852"/>
            <a:ext cx="1532118" cy="1310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5633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772816"/>
            <a:ext cx="8784976" cy="4824536"/>
          </a:xfrm>
          <a:noFill/>
        </p:spPr>
        <p:txBody>
          <a:bodyPr>
            <a:normAutofit/>
          </a:bodyPr>
          <a:lstStyle/>
          <a:p>
            <a:r>
              <a:rPr lang="fr-FR" dirty="0"/>
              <a:t>Si l’écrasement des médicaments du patient est nécessaire et après avoir évalué la faisabilité de cet écrasement :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FF0000"/>
                </a:solidFill>
              </a:rPr>
              <a:t>Ecraser les médicament via un système sécurisé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FF0000"/>
                </a:solidFill>
              </a:rPr>
              <a:t>Ne pas écraser à l’avance : l’écrasement doit se faire au lit du patient, juste avant la prise des médicaments par le patient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Exemples  : </a:t>
            </a:r>
            <a:r>
              <a:rPr lang="fr-FR" dirty="0" err="1"/>
              <a:t>Silent</a:t>
            </a:r>
            <a:r>
              <a:rPr lang="fr-FR" dirty="0"/>
              <a:t> Knight®, </a:t>
            </a:r>
            <a:r>
              <a:rPr lang="fr-FR" dirty="0" err="1"/>
              <a:t>Tookan</a:t>
            </a:r>
            <a:r>
              <a:rPr lang="fr-FR" dirty="0"/>
              <a:t>®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dirty="0"/>
              <a:t>Marteau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dirty="0"/>
              <a:t>1 sachet par patient et par prise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0000"/>
                </a:solidFill>
              </a:rPr>
              <a:t>À proscrire </a:t>
            </a:r>
            <a:r>
              <a:rPr lang="fr-FR" dirty="0"/>
              <a:t>: Mortier/pilon/vis non nettoyé entre 2 résidents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000" dirty="0"/>
          </a:p>
          <a:p>
            <a:endParaRPr lang="fr-FR" sz="2000" dirty="0"/>
          </a:p>
        </p:txBody>
      </p:sp>
      <p:pic>
        <p:nvPicPr>
          <p:cNvPr id="1026" name="Picture 2" descr="http://www.hellopro.fr/images/produit-2/0/0/0/ecrase-pillule---silent-knight---lmp-912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3"/>
          <a:stretch/>
        </p:blipFill>
        <p:spPr bwMode="auto">
          <a:xfrm>
            <a:off x="6660232" y="3645024"/>
            <a:ext cx="2031352" cy="168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sophieab.CHENOIS\Local Settings\Temporary Internet Files\Content.IE5\0WXP2HQI\MC90034631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46" y="5445223"/>
            <a:ext cx="673108" cy="53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714348" y="428604"/>
            <a:ext cx="79422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La BONNE voie : </a:t>
            </a: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ECRASEMENT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9" name="Image 8"/>
          <p:cNvPicPr/>
          <p:nvPr/>
        </p:nvPicPr>
        <p:blipFill rotWithShape="1">
          <a:blip r:embed="rId4"/>
          <a:srcRect l="41819" t="16736" r="42147" b="63636"/>
          <a:stretch/>
        </p:blipFill>
        <p:spPr bwMode="auto">
          <a:xfrm>
            <a:off x="7611882" y="142852"/>
            <a:ext cx="1532118" cy="1310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37BABB-2F51-4249-B6BA-5F13A3402E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1" t="38800" r="61812" b="33201"/>
          <a:stretch/>
        </p:blipFill>
        <p:spPr>
          <a:xfrm flipH="1">
            <a:off x="2915816" y="5984493"/>
            <a:ext cx="841302" cy="8012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9DA209B-87C2-4E63-A44A-4FBC2925D7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51" t="43000" r="61812" b="38800"/>
          <a:stretch/>
        </p:blipFill>
        <p:spPr>
          <a:xfrm flipH="1">
            <a:off x="3929280" y="5984493"/>
            <a:ext cx="1268949" cy="7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3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928802"/>
            <a:ext cx="8856984" cy="34352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2800" dirty="0"/>
              <a:t> </a:t>
            </a:r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0340EC2-DBAE-4D64-96BE-01B03D7C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chemeClr val="accent5">
                    <a:lumMod val="75000"/>
                  </a:schemeClr>
                </a:solidFill>
              </a:rPr>
              <a:t>ERREUR  N°5</a:t>
            </a:r>
            <a:br>
              <a:rPr lang="fr-FR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dirty="0" err="1">
                <a:solidFill>
                  <a:srgbClr val="7030A0"/>
                </a:solidFill>
              </a:rPr>
              <a:t>Compotage</a:t>
            </a:r>
            <a:r>
              <a:rPr lang="fr-FR" sz="2400" dirty="0">
                <a:solidFill>
                  <a:srgbClr val="7030A0"/>
                </a:solidFill>
              </a:rPr>
              <a:t> des médicaments écrasés</a:t>
            </a:r>
            <a:endParaRPr lang="fr-FR" sz="3600" dirty="0">
              <a:solidFill>
                <a:srgbClr val="7030A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73FD6D-B494-4A73-A636-8A1EDFC2E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94" t="5999" r="394" b="9001"/>
          <a:stretch/>
        </p:blipFill>
        <p:spPr>
          <a:xfrm>
            <a:off x="1043608" y="1714240"/>
            <a:ext cx="7172893" cy="34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36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Objectif de la formation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928802"/>
            <a:ext cx="8856984" cy="34352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2800" dirty="0"/>
              <a:t> </a:t>
            </a:r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9572861-17DD-45CD-AEC1-6C7561EB60DB}"/>
              </a:ext>
            </a:extLst>
          </p:cNvPr>
          <p:cNvSpPr txBox="1">
            <a:spLocks/>
          </p:cNvSpPr>
          <p:nvPr/>
        </p:nvSpPr>
        <p:spPr bwMode="auto">
          <a:xfrm>
            <a:off x="107504" y="785802"/>
            <a:ext cx="892899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9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9pPr>
          </a:lstStyle>
          <a:p>
            <a:pPr algn="ctr"/>
            <a:r>
              <a:rPr lang="fr-FR" kern="0" dirty="0">
                <a:solidFill>
                  <a:srgbClr val="0070C0"/>
                </a:solidFill>
              </a:rPr>
              <a:t>Maitriser la règle des 5 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B0B44B-6463-4124-A7D9-8E279FCAB24C}"/>
              </a:ext>
            </a:extLst>
          </p:cNvPr>
          <p:cNvSpPr txBox="1"/>
          <p:nvPr/>
        </p:nvSpPr>
        <p:spPr>
          <a:xfrm>
            <a:off x="467544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 www.has-sante.fr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7EBCB9-57DE-4FDF-8BA4-90F9CA90733D}"/>
              </a:ext>
            </a:extLst>
          </p:cNvPr>
          <p:cNvPicPr/>
          <p:nvPr/>
        </p:nvPicPr>
        <p:blipFill rotWithShape="1">
          <a:blip r:embed="rId2"/>
          <a:srcRect l="31240" t="25413" r="32560" b="29339"/>
          <a:stretch/>
        </p:blipFill>
        <p:spPr bwMode="auto">
          <a:xfrm>
            <a:off x="2682072" y="1984264"/>
            <a:ext cx="3779856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319B4AE-00F4-488A-A8B9-450846728AE5}"/>
              </a:ext>
            </a:extLst>
          </p:cNvPr>
          <p:cNvSpPr/>
          <p:nvPr/>
        </p:nvSpPr>
        <p:spPr>
          <a:xfrm>
            <a:off x="3923928" y="3212976"/>
            <a:ext cx="1296144" cy="1224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xplosion : 14 points 8">
            <a:extLst>
              <a:ext uri="{FF2B5EF4-FFF2-40B4-BE49-F238E27FC236}">
                <a16:creationId xmlns:a16="http://schemas.microsoft.com/office/drawing/2014/main" id="{2FFA58EA-B437-414B-BA1C-C67D15CE1659}"/>
              </a:ext>
            </a:extLst>
          </p:cNvPr>
          <p:cNvSpPr/>
          <p:nvPr/>
        </p:nvSpPr>
        <p:spPr>
          <a:xfrm>
            <a:off x="4947598" y="2447739"/>
            <a:ext cx="4808977" cy="2481459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3949DD-B2A2-4C09-B96E-A841307B2718}"/>
              </a:ext>
            </a:extLst>
          </p:cNvPr>
          <p:cNvSpPr txBox="1"/>
          <p:nvPr/>
        </p:nvSpPr>
        <p:spPr>
          <a:xfrm>
            <a:off x="5724128" y="3369447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BON PATIENT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Contrôle indispensable à effectuer par la personne qui administre (Ide, AS, AMP, ..)</a:t>
            </a:r>
          </a:p>
        </p:txBody>
      </p:sp>
    </p:spTree>
    <p:extLst>
      <p:ext uri="{BB962C8B-B14F-4D97-AF65-F5344CB8AC3E}">
        <p14:creationId xmlns:p14="http://schemas.microsoft.com/office/powerpoint/2010/main" val="2950885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QCM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124744"/>
            <a:ext cx="8856984" cy="4536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r>
              <a:rPr lang="fr-FR" sz="2800" b="1" dirty="0"/>
              <a:t>Les médicaments écrasés sont mis dans la compote du résident.  Selon vous, cette pratique est elle correcte?</a:t>
            </a:r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AEFB1EB-368A-42A4-ABAD-2FAC141CA0AE}"/>
              </a:ext>
            </a:extLst>
          </p:cNvPr>
          <p:cNvSpPr/>
          <p:nvPr/>
        </p:nvSpPr>
        <p:spPr>
          <a:xfrm>
            <a:off x="827583" y="3356991"/>
            <a:ext cx="7488833" cy="904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Oui complétement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1EF66B7-5E4A-42CC-A679-00C7C698DC1F}"/>
              </a:ext>
            </a:extLst>
          </p:cNvPr>
          <p:cNvSpPr/>
          <p:nvPr/>
        </p:nvSpPr>
        <p:spPr>
          <a:xfrm>
            <a:off x="801596" y="4327619"/>
            <a:ext cx="7503168" cy="829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endParaRPr lang="fr-FR" sz="2400" kern="0" dirty="0">
              <a:solidFill>
                <a:srgbClr val="000000"/>
              </a:solidFill>
            </a:endParaRPr>
          </a:p>
          <a:p>
            <a:pPr lvl="0">
              <a:spcBef>
                <a:spcPct val="20000"/>
              </a:spcBef>
            </a:pPr>
            <a:endParaRPr lang="fr-FR" sz="1000" kern="0" dirty="0">
              <a:solidFill>
                <a:srgbClr val="000000"/>
              </a:solidFill>
            </a:endParaRPr>
          </a:p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Oui partiellement </a:t>
            </a:r>
            <a:r>
              <a:rPr lang="fr-FR" kern="0" dirty="0">
                <a:solidFill>
                  <a:srgbClr val="000000"/>
                </a:solidFill>
              </a:rPr>
              <a:t> </a:t>
            </a:r>
            <a:r>
              <a:rPr lang="fr-FR" sz="1400" b="1" kern="0" dirty="0">
                <a:solidFill>
                  <a:schemeClr val="accent1"/>
                </a:solidFill>
              </a:rPr>
              <a:t>Mélange possible mais dans une quantité de compote limitée car le patient risque de ne pas manger la compote entièrement</a:t>
            </a:r>
            <a:endParaRPr lang="fr-FR" b="1" kern="0" dirty="0">
              <a:solidFill>
                <a:schemeClr val="accent1"/>
              </a:solidFill>
            </a:endParaRPr>
          </a:p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   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8D6E45C-A68E-4AF6-BEEB-8C5FE31DA02C}"/>
              </a:ext>
            </a:extLst>
          </p:cNvPr>
          <p:cNvSpPr/>
          <p:nvPr/>
        </p:nvSpPr>
        <p:spPr>
          <a:xfrm>
            <a:off x="790666" y="5248145"/>
            <a:ext cx="7525750" cy="872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kern="0" dirty="0">
                <a:solidFill>
                  <a:srgbClr val="000000"/>
                </a:solidFill>
              </a:rPr>
              <a:t>Non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56C7144-7B64-40DC-906A-6346191EF62A}"/>
              </a:ext>
            </a:extLst>
          </p:cNvPr>
          <p:cNvSpPr/>
          <p:nvPr/>
        </p:nvSpPr>
        <p:spPr>
          <a:xfrm>
            <a:off x="125174" y="3428999"/>
            <a:ext cx="558394" cy="82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211C5B7-DCA6-4587-B3CA-7DD80AFC3351}"/>
              </a:ext>
            </a:extLst>
          </p:cNvPr>
          <p:cNvSpPr/>
          <p:nvPr/>
        </p:nvSpPr>
        <p:spPr>
          <a:xfrm>
            <a:off x="125174" y="4389891"/>
            <a:ext cx="558394" cy="767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424B42-E98D-4FAE-A4AD-137E9A469914}"/>
              </a:ext>
            </a:extLst>
          </p:cNvPr>
          <p:cNvSpPr/>
          <p:nvPr/>
        </p:nvSpPr>
        <p:spPr>
          <a:xfrm>
            <a:off x="142517" y="5255366"/>
            <a:ext cx="558394" cy="8650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093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942262" cy="79216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Quel vecteur d’administration pour la prise des médicaments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53136"/>
          </a:xfrm>
          <a:noFill/>
        </p:spPr>
        <p:txBody>
          <a:bodyPr>
            <a:noAutofit/>
          </a:bodyPr>
          <a:lstStyle/>
          <a:p>
            <a:r>
              <a:rPr lang="fr-FR" sz="2400" dirty="0"/>
              <a:t>Dans l’idéal : prise avec de </a:t>
            </a:r>
            <a:r>
              <a:rPr lang="fr-FR" sz="2400" b="1" dirty="0"/>
              <a:t>l’eau</a:t>
            </a:r>
          </a:p>
          <a:p>
            <a:r>
              <a:rPr lang="fr-FR" sz="2400" dirty="0"/>
              <a:t>Si médicament </a:t>
            </a:r>
            <a:r>
              <a:rPr lang="fr-FR" sz="2400" dirty="0" err="1"/>
              <a:t>orodispersible</a:t>
            </a:r>
            <a:r>
              <a:rPr lang="fr-FR" sz="2400" dirty="0"/>
              <a:t>, dissoudre le médicament </a:t>
            </a:r>
            <a:r>
              <a:rPr lang="fr-FR" sz="2400" b="1" dirty="0"/>
              <a:t>juste avant </a:t>
            </a:r>
            <a:r>
              <a:rPr lang="fr-FR" sz="2400" dirty="0"/>
              <a:t>la prise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b="1" dirty="0"/>
              <a:t>Autres vecteurs possibles </a:t>
            </a:r>
            <a:r>
              <a:rPr lang="fr-FR" sz="2400" dirty="0"/>
              <a:t>: compote, </a:t>
            </a:r>
            <a:r>
              <a:rPr lang="fr-FR" sz="2400" dirty="0" err="1"/>
              <a:t>etc</a:t>
            </a:r>
            <a:r>
              <a:rPr lang="fr-FR" dirty="0"/>
              <a:t>…</a:t>
            </a:r>
            <a:endParaRPr lang="fr-FR" sz="2400" dirty="0"/>
          </a:p>
          <a:p>
            <a:pPr lvl="1"/>
            <a:r>
              <a:rPr lang="fr-FR" sz="1600" dirty="0">
                <a:solidFill>
                  <a:srgbClr val="E20019"/>
                </a:solidFill>
              </a:rPr>
              <a:t>Dans un </a:t>
            </a:r>
            <a:r>
              <a:rPr lang="fr-FR" sz="1600" b="1" dirty="0">
                <a:solidFill>
                  <a:srgbClr val="E20019"/>
                </a:solidFill>
              </a:rPr>
              <a:t>volume limité</a:t>
            </a:r>
            <a:r>
              <a:rPr lang="fr-FR" sz="1600" dirty="0">
                <a:solidFill>
                  <a:srgbClr val="E20019"/>
                </a:solidFill>
              </a:rPr>
              <a:t> pour que tout le médicament soit pris</a:t>
            </a:r>
          </a:p>
          <a:p>
            <a:pPr lvl="1"/>
            <a:r>
              <a:rPr lang="fr-FR" sz="1600" dirty="0"/>
              <a:t>Attention cependant aux vecteurs sucrés si prise </a:t>
            </a:r>
            <a:r>
              <a:rPr lang="fr-FR" sz="1600" b="1" dirty="0"/>
              <a:t>en début de repas</a:t>
            </a:r>
          </a:p>
          <a:p>
            <a:pPr marL="457200" lvl="1" indent="0">
              <a:buNone/>
            </a:pPr>
            <a:endParaRPr lang="fr-FR" sz="1600" dirty="0"/>
          </a:p>
          <a:p>
            <a:r>
              <a:rPr lang="fr-FR" sz="2400" dirty="0"/>
              <a:t>A éviter :</a:t>
            </a:r>
          </a:p>
          <a:p>
            <a:pPr lvl="1"/>
            <a:r>
              <a:rPr lang="fr-FR" sz="2000" dirty="0"/>
              <a:t>le lait </a:t>
            </a:r>
            <a:r>
              <a:rPr lang="fr-FR" sz="1600" dirty="0"/>
              <a:t>(interactions avec certains médicaments</a:t>
            </a:r>
            <a:r>
              <a:rPr lang="fr-FR" sz="1800" dirty="0"/>
              <a:t>)</a:t>
            </a:r>
          </a:p>
          <a:p>
            <a:pPr lvl="1"/>
            <a:r>
              <a:rPr lang="fr-FR" sz="1800" dirty="0"/>
              <a:t>Les liquides ou aliments chauds </a:t>
            </a:r>
          </a:p>
          <a:p>
            <a:pPr marL="457200" lvl="1" indent="0">
              <a:buNone/>
            </a:pPr>
            <a:r>
              <a:rPr lang="fr-FR" sz="1800" dirty="0"/>
              <a:t>(la chaleur peut détériorer le médicament)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572008"/>
            <a:ext cx="3159302" cy="208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928802"/>
            <a:ext cx="8856984" cy="34352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2800" dirty="0"/>
              <a:t> capture d’</a:t>
            </a:r>
            <a:r>
              <a:rPr lang="fr-FR" sz="2800" dirty="0" err="1"/>
              <a:t>ecran</a:t>
            </a:r>
            <a:r>
              <a:rPr lang="fr-FR" sz="2800" dirty="0"/>
              <a:t> : </a:t>
            </a:r>
          </a:p>
          <a:p>
            <a:pPr algn="ctr">
              <a:buNone/>
            </a:pPr>
            <a:r>
              <a:rPr lang="fr-FR" sz="2800" dirty="0"/>
              <a:t>6’10</a:t>
            </a:r>
          </a:p>
          <a:p>
            <a:pPr algn="ctr">
              <a:buNone/>
            </a:pPr>
            <a:endParaRPr lang="fr-FR" sz="2800" dirty="0"/>
          </a:p>
          <a:p>
            <a:pPr algn="ctr">
              <a:buNone/>
            </a:pPr>
            <a:endParaRPr lang="fr-FR" sz="2800" dirty="0"/>
          </a:p>
          <a:p>
            <a:pPr algn="ctr">
              <a:buNone/>
            </a:pPr>
            <a:r>
              <a:rPr lang="fr-FR" dirty="0"/>
              <a:t>Faire des bulles de discussion</a:t>
            </a:r>
          </a:p>
          <a:p>
            <a:pPr algn="ctr">
              <a:buNone/>
            </a:pPr>
            <a:r>
              <a:rPr lang="fr-FR" sz="2000" i="1" dirty="0"/>
              <a:t>encore?</a:t>
            </a:r>
          </a:p>
          <a:p>
            <a:pPr algn="ctr"/>
            <a:endParaRPr lang="fr-FR" sz="2800" dirty="0"/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0340EC2-DBAE-4D64-96BE-01B03D7C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chemeClr val="accent5">
                    <a:lumMod val="75000"/>
                  </a:schemeClr>
                </a:solidFill>
              </a:rPr>
              <a:t>ERREUR  N°6</a:t>
            </a:r>
            <a:br>
              <a:rPr lang="fr-FR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dirty="0">
                <a:solidFill>
                  <a:srgbClr val="7030A0"/>
                </a:solidFill>
              </a:rPr>
              <a:t>Heures de prise</a:t>
            </a:r>
            <a:endParaRPr lang="fr-FR" sz="3600" dirty="0">
              <a:solidFill>
                <a:srgbClr val="7030A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426EF2-D711-4D40-8927-835004DAD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088" t="9906" r="31490" b="12256"/>
          <a:stretch/>
        </p:blipFill>
        <p:spPr>
          <a:xfrm>
            <a:off x="1907704" y="1772816"/>
            <a:ext cx="6912768" cy="4032448"/>
          </a:xfrm>
          <a:prstGeom prst="rect">
            <a:avLst/>
          </a:prstGeom>
        </p:spPr>
      </p:pic>
      <p:sp>
        <p:nvSpPr>
          <p:cNvPr id="5" name="Organigramme : Stockage à accès séquentiel 4">
            <a:extLst>
              <a:ext uri="{FF2B5EF4-FFF2-40B4-BE49-F238E27FC236}">
                <a16:creationId xmlns:a16="http://schemas.microsoft.com/office/drawing/2014/main" id="{25C9969F-397A-4D6D-AC59-EB83864D94FF}"/>
              </a:ext>
            </a:extLst>
          </p:cNvPr>
          <p:cNvSpPr/>
          <p:nvPr/>
        </p:nvSpPr>
        <p:spPr>
          <a:xfrm>
            <a:off x="0" y="115771"/>
            <a:ext cx="2915816" cy="2956892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i="1" kern="0" dirty="0" err="1">
                <a:solidFill>
                  <a:srgbClr val="000000"/>
                </a:solidFill>
              </a:rPr>
              <a:t>Stephanie</a:t>
            </a:r>
            <a:r>
              <a:rPr lang="fr-FR" sz="2000" i="1" kern="0" dirty="0">
                <a:solidFill>
                  <a:srgbClr val="000000"/>
                </a:solidFill>
              </a:rPr>
              <a:t>, pour Mme Fente Aline, là j’ai un patch de morphine marqué à 8h, pourquoi il est sur le charriot ? </a:t>
            </a:r>
            <a:endParaRPr lang="fr-FR" dirty="0"/>
          </a:p>
        </p:txBody>
      </p:sp>
      <p:sp>
        <p:nvSpPr>
          <p:cNvPr id="8" name="Organigramme : Stockage à accès séquentiel 7">
            <a:extLst>
              <a:ext uri="{FF2B5EF4-FFF2-40B4-BE49-F238E27FC236}">
                <a16:creationId xmlns:a16="http://schemas.microsoft.com/office/drawing/2014/main" id="{BAD70916-B041-47E7-ABFE-2BC123048111}"/>
              </a:ext>
            </a:extLst>
          </p:cNvPr>
          <p:cNvSpPr/>
          <p:nvPr/>
        </p:nvSpPr>
        <p:spPr>
          <a:xfrm flipH="1">
            <a:off x="4608004" y="1871324"/>
            <a:ext cx="4691834" cy="1557676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r>
              <a:rPr lang="fr-FR" sz="2000" i="1" kern="0" dirty="0">
                <a:solidFill>
                  <a:srgbClr val="000000"/>
                </a:solidFill>
              </a:rPr>
              <a:t>Parce qu’elle s’est réveillée tard la dame, donc du coup, on ne lui a pas posé à 8h.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839452-F7C0-4998-9CEF-ACC3BE5CD410}"/>
              </a:ext>
            </a:extLst>
          </p:cNvPr>
          <p:cNvSpPr txBox="1"/>
          <p:nvPr/>
        </p:nvSpPr>
        <p:spPr>
          <a:xfrm>
            <a:off x="7236296" y="13407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Il est 11h30</a:t>
            </a:r>
          </a:p>
        </p:txBody>
      </p:sp>
    </p:spTree>
    <p:extLst>
      <p:ext uri="{BB962C8B-B14F-4D97-AF65-F5344CB8AC3E}">
        <p14:creationId xmlns:p14="http://schemas.microsoft.com/office/powerpoint/2010/main" val="4186510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QCM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124744"/>
            <a:ext cx="8856984" cy="4392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Concernant le moment de prise du médicament prescrit</a:t>
            </a:r>
          </a:p>
          <a:p>
            <a:pPr marL="0" indent="0" algn="ctr">
              <a:buNone/>
            </a:pPr>
            <a:endParaRPr lang="fr-FR" sz="2800" b="1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DEBCC3C-8AD4-4674-B144-CA372C2E93D8}"/>
              </a:ext>
            </a:extLst>
          </p:cNvPr>
          <p:cNvSpPr/>
          <p:nvPr/>
        </p:nvSpPr>
        <p:spPr>
          <a:xfrm>
            <a:off x="692084" y="5039732"/>
            <a:ext cx="77048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Pour respecter le bien-être du résident, il est important d’adapter la prescription au rythme de vie du résident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2571A63-FE8C-4AD8-926F-F71E38C348B6}"/>
              </a:ext>
            </a:extLst>
          </p:cNvPr>
          <p:cNvSpPr/>
          <p:nvPr/>
        </p:nvSpPr>
        <p:spPr>
          <a:xfrm>
            <a:off x="683568" y="4077072"/>
            <a:ext cx="77048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On peut toujours décaler la prise du médicament prescrit de plus ou moins 2h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E4864A3-63F1-44E0-AA28-FF07942EA22A}"/>
              </a:ext>
            </a:extLst>
          </p:cNvPr>
          <p:cNvSpPr/>
          <p:nvPr/>
        </p:nvSpPr>
        <p:spPr>
          <a:xfrm>
            <a:off x="683568" y="3114412"/>
            <a:ext cx="77048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L’heure c’est l’heure, il faut respecter la prescription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3D6E2E0-FF66-4E84-8C17-5FF50388433F}"/>
              </a:ext>
            </a:extLst>
          </p:cNvPr>
          <p:cNvSpPr/>
          <p:nvPr/>
        </p:nvSpPr>
        <p:spPr>
          <a:xfrm>
            <a:off x="683568" y="2151752"/>
            <a:ext cx="77048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Il est prescrit à titre indicatif par le médecin mais l’heure de prise peut être adaptée par l’IDE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18A4D12-0011-4821-8E36-7FC43EABE5B5}"/>
              </a:ext>
            </a:extLst>
          </p:cNvPr>
          <p:cNvSpPr/>
          <p:nvPr/>
        </p:nvSpPr>
        <p:spPr>
          <a:xfrm>
            <a:off x="107504" y="2219116"/>
            <a:ext cx="468560" cy="779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C788E38-7EC9-4FE2-B7CC-3BFAE2D2AC1B}"/>
              </a:ext>
            </a:extLst>
          </p:cNvPr>
          <p:cNvSpPr/>
          <p:nvPr/>
        </p:nvSpPr>
        <p:spPr>
          <a:xfrm>
            <a:off x="85425" y="3166716"/>
            <a:ext cx="468560" cy="779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E2139F-E229-4F5D-920A-3E5BC1D0F740}"/>
              </a:ext>
            </a:extLst>
          </p:cNvPr>
          <p:cNvSpPr/>
          <p:nvPr/>
        </p:nvSpPr>
        <p:spPr>
          <a:xfrm>
            <a:off x="72008" y="4139684"/>
            <a:ext cx="468560" cy="779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ABB2661-D25D-4D5B-BF95-CFC82999F52A}"/>
              </a:ext>
            </a:extLst>
          </p:cNvPr>
          <p:cNvSpPr/>
          <p:nvPr/>
        </p:nvSpPr>
        <p:spPr>
          <a:xfrm>
            <a:off x="85425" y="5082008"/>
            <a:ext cx="468560" cy="779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6D03BBC5-8621-459E-8BCE-D6CBBFAACED6}"/>
              </a:ext>
            </a:extLst>
          </p:cNvPr>
          <p:cNvSpPr/>
          <p:nvPr/>
        </p:nvSpPr>
        <p:spPr>
          <a:xfrm>
            <a:off x="3203848" y="6453336"/>
            <a:ext cx="230425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A02936-A14A-4EAB-A4CB-60F27A1F79DE}"/>
              </a:ext>
            </a:extLst>
          </p:cNvPr>
          <p:cNvSpPr txBox="1"/>
          <p:nvPr/>
        </p:nvSpPr>
        <p:spPr>
          <a:xfrm>
            <a:off x="3635896" y="60635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explications</a:t>
            </a:r>
          </a:p>
        </p:txBody>
      </p:sp>
    </p:spTree>
    <p:extLst>
      <p:ext uri="{BB962C8B-B14F-4D97-AF65-F5344CB8AC3E}">
        <p14:creationId xmlns:p14="http://schemas.microsoft.com/office/powerpoint/2010/main" val="31027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43508" y="7793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QCM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43508" y="1150793"/>
            <a:ext cx="8856984" cy="4392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Concernant le moment de prise du médicament prescrit</a:t>
            </a:r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0AC487F-0FE3-492A-A452-3AC4A019A43A}"/>
              </a:ext>
            </a:extLst>
          </p:cNvPr>
          <p:cNvSpPr txBox="1"/>
          <p:nvPr/>
        </p:nvSpPr>
        <p:spPr>
          <a:xfrm>
            <a:off x="395536" y="2420888"/>
            <a:ext cx="8424936" cy="3139321"/>
          </a:xfrm>
          <a:prstGeom prst="rect">
            <a:avLst/>
          </a:prstGeom>
          <a:solidFill>
            <a:srgbClr val="00B050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0070C0"/>
                </a:solidFill>
              </a:rPr>
              <a:t>Réponses : B, D</a:t>
            </a:r>
          </a:p>
          <a:p>
            <a:pPr marL="0" indent="0">
              <a:buNone/>
            </a:pPr>
            <a:r>
              <a:rPr lang="fr-FR" dirty="0"/>
              <a:t>- Selon les médicaments, l’heure de prescription peut être très importante pour la bonne prise en charge du patient, comme pour cette prescription d’antalgique (pour la bonne gestion de sa douleur).</a:t>
            </a:r>
          </a:p>
          <a:p>
            <a:pPr marL="0" indent="0">
              <a:buNone/>
            </a:pPr>
            <a:r>
              <a:rPr lang="fr-FR" dirty="0"/>
              <a:t>Administrer le médicament trop tôt pourrait engendrer un surdosage, et trop tard cela pourrait engendrer une recrudescence de la douleur.</a:t>
            </a:r>
          </a:p>
          <a:p>
            <a:pPr marL="0" indent="0">
              <a:buNone/>
            </a:pPr>
            <a:r>
              <a:rPr lang="fr-FR" dirty="0"/>
              <a:t>- Cependant, dans la mesure du possible, et pour respecter le bien-être du résident, la prescription pourrait être adaptée à son rythme de vie (par exemple prescrire le patch à 10h). Il faut en discuter avec son médecin pour qu’il modifie si possible sa prescription.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3933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  <a:noFill/>
        </p:spPr>
        <p:txBody>
          <a:bodyPr/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Le BON moment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5400600"/>
          </a:xfrm>
          <a:noFill/>
        </p:spPr>
        <p:txBody>
          <a:bodyPr>
            <a:normAutofit fontScale="32500" lnSpcReduction="20000"/>
          </a:bodyPr>
          <a:lstStyle/>
          <a:p>
            <a:r>
              <a:rPr lang="fr-FR" sz="7400" dirty="0">
                <a:solidFill>
                  <a:srgbClr val="0070C0"/>
                </a:solidFill>
              </a:rPr>
              <a:t>Celui qui est prescrit !</a:t>
            </a:r>
          </a:p>
          <a:p>
            <a:pPr marL="0" indent="0">
              <a:buNone/>
            </a:pPr>
            <a:endParaRPr lang="fr-FR" sz="4000" b="1" dirty="0">
              <a:solidFill>
                <a:srgbClr val="00B0F0"/>
              </a:solidFill>
            </a:endParaRPr>
          </a:p>
          <a:p>
            <a:r>
              <a:rPr lang="fr-FR" sz="7400" dirty="0"/>
              <a:t>Important pour les médicaments nécessitant :</a:t>
            </a:r>
          </a:p>
          <a:p>
            <a:pPr lvl="1"/>
            <a:r>
              <a:rPr lang="fr-FR" sz="6000" b="1" dirty="0"/>
              <a:t>un délai </a:t>
            </a:r>
            <a:r>
              <a:rPr lang="fr-FR" sz="6000" dirty="0"/>
              <a:t>entre les prises </a:t>
            </a:r>
          </a:p>
          <a:p>
            <a:pPr marL="457200" lvl="1" indent="0">
              <a:buNone/>
            </a:pPr>
            <a:r>
              <a:rPr lang="fr-FR" sz="6000" dirty="0"/>
              <a:t>		Ex : antalgiques rapides et LP </a:t>
            </a:r>
          </a:p>
          <a:p>
            <a:pPr marL="457200" lvl="1" indent="0">
              <a:buNone/>
            </a:pPr>
            <a:endParaRPr lang="fr-FR" sz="6000" dirty="0"/>
          </a:p>
          <a:p>
            <a:pPr lvl="1"/>
            <a:r>
              <a:rPr lang="fr-FR" sz="6000" b="1" dirty="0"/>
              <a:t>une répartition homogène sur 24h </a:t>
            </a:r>
            <a:endParaRPr lang="fr-FR" sz="6000" dirty="0"/>
          </a:p>
          <a:p>
            <a:pPr marL="457200" lvl="1" indent="0">
              <a:buNone/>
            </a:pPr>
            <a:r>
              <a:rPr lang="fr-FR" sz="6000" dirty="0"/>
              <a:t>		Ex : antiparkinsoniens</a:t>
            </a:r>
          </a:p>
          <a:p>
            <a:pPr marL="457200" lvl="1" indent="0">
              <a:buNone/>
            </a:pPr>
            <a:endParaRPr lang="fr-FR" sz="6000" dirty="0"/>
          </a:p>
          <a:p>
            <a:pPr lvl="1"/>
            <a:r>
              <a:rPr lang="fr-FR" sz="6000" b="1" dirty="0"/>
              <a:t>Médicaments à distance des autres médicaments</a:t>
            </a:r>
          </a:p>
          <a:p>
            <a:pPr marL="457200" lvl="1" indent="0">
              <a:buNone/>
            </a:pPr>
            <a:r>
              <a:rPr lang="fr-FR" sz="6000" dirty="0"/>
              <a:t>		Ex : </a:t>
            </a:r>
            <a:r>
              <a:rPr lang="fr-FR" sz="6000" dirty="0" err="1"/>
              <a:t>Gaviscon</a:t>
            </a:r>
            <a:r>
              <a:rPr lang="fr-FR" sz="6000" dirty="0"/>
              <a:t>® / </a:t>
            </a:r>
            <a:r>
              <a:rPr lang="fr-FR" sz="6000" dirty="0" err="1"/>
              <a:t>Smecta</a:t>
            </a:r>
            <a:r>
              <a:rPr lang="fr-FR" sz="6000" dirty="0"/>
              <a:t>®</a:t>
            </a:r>
          </a:p>
          <a:p>
            <a:pPr marL="457200" lvl="1" indent="0">
              <a:buNone/>
            </a:pPr>
            <a:endParaRPr lang="fr-FR" sz="6000" b="1" dirty="0"/>
          </a:p>
          <a:p>
            <a:pPr lvl="1"/>
            <a:r>
              <a:rPr lang="fr-FR" sz="6000" b="1" dirty="0"/>
              <a:t>À distance / Pendant le repas</a:t>
            </a:r>
          </a:p>
          <a:p>
            <a:pPr marL="457200" lvl="1" indent="0">
              <a:buNone/>
            </a:pPr>
            <a:r>
              <a:rPr lang="fr-FR" sz="6600" dirty="0"/>
              <a:t>		</a:t>
            </a:r>
            <a:r>
              <a:rPr lang="fr-FR" sz="6200" dirty="0"/>
              <a:t>Ex : </a:t>
            </a:r>
            <a:r>
              <a:rPr lang="fr-FR" sz="6200" dirty="0" err="1"/>
              <a:t>Gaviscon</a:t>
            </a:r>
            <a:r>
              <a:rPr lang="fr-FR" sz="6200" dirty="0"/>
              <a:t>®</a:t>
            </a:r>
          </a:p>
          <a:p>
            <a:pPr marL="457200" lvl="1" indent="0">
              <a:buNone/>
            </a:pPr>
            <a:endParaRPr lang="fr-FR" sz="6200" b="1" dirty="0"/>
          </a:p>
          <a:p>
            <a:r>
              <a:rPr lang="fr-FR" sz="6600" b="1" dirty="0"/>
              <a:t>Patch : </a:t>
            </a:r>
            <a:r>
              <a:rPr lang="fr-FR" sz="6600" dirty="0"/>
              <a:t>le mettre, penser à l’enlever…</a:t>
            </a:r>
          </a:p>
          <a:p>
            <a:pPr lvl="1"/>
            <a:endParaRPr lang="fr-FR" sz="3500" b="1" dirty="0"/>
          </a:p>
        </p:txBody>
      </p:sp>
      <p:pic>
        <p:nvPicPr>
          <p:cNvPr id="5" name="Image 4"/>
          <p:cNvPicPr/>
          <p:nvPr/>
        </p:nvPicPr>
        <p:blipFill rotWithShape="1">
          <a:blip r:embed="rId2"/>
          <a:srcRect l="40993" t="16116" r="43139" b="67149"/>
          <a:stretch/>
        </p:blipFill>
        <p:spPr bwMode="auto">
          <a:xfrm>
            <a:off x="7429520" y="188640"/>
            <a:ext cx="1606976" cy="1240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30" y="4429132"/>
            <a:ext cx="1657346" cy="104412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572008"/>
            <a:ext cx="748614" cy="98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28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928801"/>
            <a:ext cx="8856984" cy="405771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2800" dirty="0"/>
              <a:t> </a:t>
            </a:r>
          </a:p>
          <a:p>
            <a:pPr algn="ctr">
              <a:buNone/>
            </a:pPr>
            <a:endParaRPr lang="fr-FR" sz="2000" i="1" dirty="0"/>
          </a:p>
          <a:p>
            <a:pPr algn="ctr">
              <a:buNone/>
            </a:pPr>
            <a:endParaRPr lang="fr-FR" sz="2800" dirty="0"/>
          </a:p>
          <a:p>
            <a:pPr algn="ctr">
              <a:buNone/>
            </a:pPr>
            <a:endParaRPr lang="fr-FR" sz="2800" dirty="0"/>
          </a:p>
          <a:p>
            <a:pPr algn="ctr">
              <a:buNone/>
            </a:pPr>
            <a:endParaRPr lang="fr-FR" sz="2800" dirty="0"/>
          </a:p>
          <a:p>
            <a:pPr algn="ctr">
              <a:buNone/>
            </a:pPr>
            <a:endParaRPr lang="fr-FR" sz="2800" dirty="0"/>
          </a:p>
          <a:p>
            <a:pPr algn="ctr">
              <a:buNone/>
            </a:pPr>
            <a:endParaRPr lang="fr-FR" sz="2800" dirty="0"/>
          </a:p>
          <a:p>
            <a:pPr algn="ctr">
              <a:buNone/>
            </a:pPr>
            <a:endParaRPr lang="fr-FR" sz="2800" i="1" dirty="0"/>
          </a:p>
          <a:p>
            <a:pPr algn="ctr">
              <a:buNone/>
            </a:pPr>
            <a:endParaRPr lang="fr-FR" sz="1800" i="1" dirty="0"/>
          </a:p>
          <a:p>
            <a:pPr algn="ctr">
              <a:buNone/>
            </a:pPr>
            <a:r>
              <a:rPr lang="fr-FR" sz="2000" i="1" dirty="0"/>
              <a:t>Mme </a:t>
            </a:r>
            <a:r>
              <a:rPr lang="fr-FR" sz="2000" i="1" dirty="0" err="1"/>
              <a:t>Hersanbut</a:t>
            </a:r>
            <a:r>
              <a:rPr lang="fr-FR" sz="2000" i="1" dirty="0"/>
              <a:t> dépose un reste de poudre de médicaments écrasés dans le dessert d’un résident</a:t>
            </a:r>
          </a:p>
          <a:p>
            <a:pPr algn="ctr">
              <a:buNone/>
            </a:pPr>
            <a:endParaRPr lang="fr-FR" sz="2800" i="1" dirty="0"/>
          </a:p>
          <a:p>
            <a:pPr algn="ctr">
              <a:buNone/>
            </a:pPr>
            <a:endParaRPr lang="fr-FR" sz="2800" dirty="0"/>
          </a:p>
          <a:p>
            <a:pPr algn="ctr"/>
            <a:endParaRPr lang="fr-FR" sz="2800" dirty="0"/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0340EC2-DBAE-4D64-96BE-01B03D7C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931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dirty="0">
                <a:solidFill>
                  <a:schemeClr val="accent5">
                    <a:lumMod val="75000"/>
                  </a:schemeClr>
                </a:solidFill>
              </a:rPr>
              <a:t>ERREUR  N°7</a:t>
            </a:r>
            <a:br>
              <a:rPr lang="fr-FR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dirty="0">
                <a:solidFill>
                  <a:srgbClr val="7030A0"/>
                </a:solidFill>
              </a:rPr>
              <a:t>Exemple de iatrogénie engendrée par un problème organisationnel</a:t>
            </a:r>
            <a:endParaRPr lang="fr-FR" sz="3600" dirty="0">
              <a:solidFill>
                <a:srgbClr val="7030A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6D1D698-1D74-4A3F-B994-614FB0EBA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19201" r="16138" b="10800"/>
          <a:stretch/>
        </p:blipFill>
        <p:spPr>
          <a:xfrm>
            <a:off x="1763688" y="1488619"/>
            <a:ext cx="3246121" cy="16561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B8D6EC-D06E-4C9A-8384-08CB0314A457}"/>
              </a:ext>
            </a:extLst>
          </p:cNvPr>
          <p:cNvSpPr txBox="1"/>
          <p:nvPr/>
        </p:nvSpPr>
        <p:spPr>
          <a:xfrm>
            <a:off x="5095767" y="1408718"/>
            <a:ext cx="25922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2000" i="1" kern="0" dirty="0">
                <a:solidFill>
                  <a:srgbClr val="000000"/>
                </a:solidFill>
                <a:latin typeface="Arial"/>
              </a:rPr>
              <a:t>« Venez venez !  Maman elle est pas bien du tout là ! »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1DA1D8-A5A8-42F3-8A4F-DF3BF8344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8001" r="12200" b="10322"/>
          <a:stretch/>
        </p:blipFill>
        <p:spPr>
          <a:xfrm>
            <a:off x="179512" y="2831960"/>
            <a:ext cx="2664296" cy="15389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D9AB0C-C293-4B79-BA20-24AFEEADF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22" r="7476" b="10761"/>
          <a:stretch/>
        </p:blipFill>
        <p:spPr>
          <a:xfrm>
            <a:off x="2627784" y="3315249"/>
            <a:ext cx="3207775" cy="15389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DF28CC-4C3D-4EEC-B86E-9AE55BC8CE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57" t="10322" r="5113" b="10322"/>
          <a:stretch/>
        </p:blipFill>
        <p:spPr>
          <a:xfrm>
            <a:off x="5166392" y="4398214"/>
            <a:ext cx="3279376" cy="17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37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dirty="0">
                <a:solidFill>
                  <a:schemeClr val="accent5">
                    <a:lumMod val="75000"/>
                  </a:schemeClr>
                </a:solidFill>
              </a:rPr>
              <a:t>ERREUR  N°7</a:t>
            </a:r>
            <a:br>
              <a:rPr lang="fr-FR" sz="4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400" dirty="0">
                <a:solidFill>
                  <a:srgbClr val="7030A0"/>
                </a:solidFill>
              </a:rPr>
              <a:t>Exemple de iatrogénie engendrée par un problème organisationnel</a:t>
            </a:r>
            <a:endParaRPr lang="fr-FR" sz="2400" i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916832"/>
            <a:ext cx="8856984" cy="4752528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endParaRPr lang="fr-FR" sz="2800" dirty="0"/>
          </a:p>
          <a:p>
            <a:pPr marL="457200" lvl="1" indent="0" algn="ctr">
              <a:buNone/>
            </a:pPr>
            <a:r>
              <a:rPr lang="fr-FR" sz="2400" b="1" dirty="0">
                <a:solidFill>
                  <a:srgbClr val="0070C0"/>
                </a:solidFill>
              </a:rPr>
              <a:t>Quels sont les facteurs qui ont amené à cette erreur ?</a:t>
            </a:r>
          </a:p>
          <a:p>
            <a:pPr marL="457200" lvl="1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pPr lvl="1">
              <a:buFontTx/>
              <a:buChar char="-"/>
            </a:pPr>
            <a:r>
              <a:rPr lang="fr-FR" dirty="0"/>
              <a:t>Infirmier interrompu par la famille au moment de la préparation des médicaments à administrer</a:t>
            </a:r>
          </a:p>
          <a:p>
            <a:pPr marL="914400" lvl="2" indent="0">
              <a:buNone/>
            </a:pPr>
            <a:r>
              <a:rPr lang="fr-FR" dirty="0"/>
              <a:t>-&gt; Charriot laissé ouvert dans le couloir</a:t>
            </a:r>
          </a:p>
          <a:p>
            <a:pPr lvl="1">
              <a:buFontTx/>
              <a:buChar char="-"/>
            </a:pPr>
            <a:r>
              <a:rPr lang="fr-FR" dirty="0"/>
              <a:t>Médicaments sur le charriot laissés sans surveillance avec un résident qui déambule</a:t>
            </a:r>
          </a:p>
          <a:p>
            <a:pPr lvl="1">
              <a:buFontTx/>
              <a:buChar char="-"/>
            </a:pPr>
            <a:r>
              <a:rPr lang="fr-FR" dirty="0"/>
              <a:t>Aide-soignant laissé seul</a:t>
            </a:r>
          </a:p>
          <a:p>
            <a:pPr marL="457200" lvl="1" indent="0" algn="ctr">
              <a:buNone/>
            </a:pPr>
            <a:r>
              <a:rPr lang="fr-FR" sz="24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5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QCM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43508" y="1340768"/>
            <a:ext cx="8856984" cy="540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A votre avis, qu’est-ce qui aurait pu éviter cette erreur ?</a:t>
            </a:r>
          </a:p>
          <a:p>
            <a:pPr marL="0" indent="0">
              <a:buNone/>
            </a:pPr>
            <a:endParaRPr lang="fr-FR" sz="2800" b="1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A96F16B-C6A8-40BF-ACE8-8D05A09E638C}"/>
              </a:ext>
            </a:extLst>
          </p:cNvPr>
          <p:cNvSpPr/>
          <p:nvPr/>
        </p:nvSpPr>
        <p:spPr>
          <a:xfrm>
            <a:off x="683568" y="3181031"/>
            <a:ext cx="77768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/>
              </a:solidFill>
            </a:endParaRPr>
          </a:p>
          <a:p>
            <a:r>
              <a:rPr lang="fr-FR" sz="2400" kern="0" dirty="0">
                <a:solidFill>
                  <a:srgbClr val="000000"/>
                </a:solidFill>
              </a:rPr>
              <a:t>L’IDE aurait dû finir de préparer ses médicaments avant de gérer cette urgence</a:t>
            </a:r>
          </a:p>
          <a:p>
            <a:pPr algn="ctr"/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99805C2-880A-414C-BFBA-DD04631E9EF1}"/>
              </a:ext>
            </a:extLst>
          </p:cNvPr>
          <p:cNvSpPr/>
          <p:nvPr/>
        </p:nvSpPr>
        <p:spPr>
          <a:xfrm>
            <a:off x="683568" y="4038831"/>
            <a:ext cx="77768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L’IDE aurait pu mettre son charriot dans un endroit sécurisé avec de partir gérer son urgence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C1B2153-1091-4F8F-B8FA-A9DA25FC7701}"/>
              </a:ext>
            </a:extLst>
          </p:cNvPr>
          <p:cNvSpPr/>
          <p:nvPr/>
        </p:nvSpPr>
        <p:spPr>
          <a:xfrm>
            <a:off x="683568" y="4896631"/>
            <a:ext cx="77768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fr-FR" sz="2400" kern="0" dirty="0">
                <a:solidFill>
                  <a:srgbClr val="000000"/>
                </a:solidFill>
              </a:rPr>
              <a:t>L’IDE aurait pu demander à l’AS du secteur de finir de préparer les médicaments du secteur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8279709-3D5F-4B2F-B1AD-F5735E4F9BDC}"/>
              </a:ext>
            </a:extLst>
          </p:cNvPr>
          <p:cNvSpPr/>
          <p:nvPr/>
        </p:nvSpPr>
        <p:spPr>
          <a:xfrm>
            <a:off x="143508" y="3212976"/>
            <a:ext cx="39604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C5E8C50-79D5-4FE1-B262-341804597296}"/>
              </a:ext>
            </a:extLst>
          </p:cNvPr>
          <p:cNvSpPr/>
          <p:nvPr/>
        </p:nvSpPr>
        <p:spPr>
          <a:xfrm>
            <a:off x="126879" y="4054803"/>
            <a:ext cx="39604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809DDA4-E154-4B70-A614-D63AD244BF23}"/>
              </a:ext>
            </a:extLst>
          </p:cNvPr>
          <p:cNvSpPr/>
          <p:nvPr/>
        </p:nvSpPr>
        <p:spPr>
          <a:xfrm>
            <a:off x="143508" y="4896631"/>
            <a:ext cx="39604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247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règle des 5 B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1882552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9600" dirty="0"/>
              <a:t>B</a:t>
            </a:r>
            <a:r>
              <a:rPr lang="fr-FR" sz="4400" dirty="0"/>
              <a:t>on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4"/>
          </p:nvPr>
        </p:nvSpPr>
        <p:spPr>
          <a:xfrm>
            <a:off x="2771801" y="1556792"/>
            <a:ext cx="5915000" cy="4569371"/>
          </a:xfrm>
        </p:spPr>
        <p:txBody>
          <a:bodyPr>
            <a:normAutofit/>
          </a:bodyPr>
          <a:lstStyle/>
          <a:p>
            <a:r>
              <a:rPr lang="fr-FR" sz="4400" dirty="0">
                <a:solidFill>
                  <a:srgbClr val="00B050"/>
                </a:solidFill>
              </a:rPr>
              <a:t>Patient</a:t>
            </a:r>
          </a:p>
          <a:p>
            <a:r>
              <a:rPr lang="fr-FR" sz="4400" dirty="0">
                <a:solidFill>
                  <a:srgbClr val="00B050"/>
                </a:solidFill>
              </a:rPr>
              <a:t>Médicament</a:t>
            </a:r>
          </a:p>
          <a:p>
            <a:r>
              <a:rPr lang="fr-FR" sz="4400" dirty="0">
                <a:solidFill>
                  <a:srgbClr val="00B050"/>
                </a:solidFill>
              </a:rPr>
              <a:t>Dose</a:t>
            </a:r>
          </a:p>
          <a:p>
            <a:r>
              <a:rPr lang="fr-FR" sz="4400" dirty="0">
                <a:solidFill>
                  <a:srgbClr val="00B050"/>
                </a:solidFill>
              </a:rPr>
              <a:t>Voie </a:t>
            </a:r>
          </a:p>
          <a:p>
            <a:r>
              <a:rPr lang="fr-FR" sz="4400" dirty="0">
                <a:solidFill>
                  <a:srgbClr val="00B050"/>
                </a:solidFill>
              </a:rPr>
              <a:t>Moment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44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 www.has-sante.fr</a:t>
            </a:r>
          </a:p>
        </p:txBody>
      </p:sp>
      <p:pic>
        <p:nvPicPr>
          <p:cNvPr id="6" name="Image 5"/>
          <p:cNvPicPr/>
          <p:nvPr/>
        </p:nvPicPr>
        <p:blipFill rotWithShape="1">
          <a:blip r:embed="rId2"/>
          <a:srcRect l="31240" t="25413" r="32560" b="29339"/>
          <a:stretch/>
        </p:blipFill>
        <p:spPr bwMode="auto">
          <a:xfrm>
            <a:off x="6444208" y="4005064"/>
            <a:ext cx="2413922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6173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Objectif de la formation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928802"/>
            <a:ext cx="8856984" cy="34352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2800" dirty="0"/>
              <a:t> </a:t>
            </a:r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9572861-17DD-45CD-AEC1-6C7561EB60DB}"/>
              </a:ext>
            </a:extLst>
          </p:cNvPr>
          <p:cNvSpPr txBox="1">
            <a:spLocks/>
          </p:cNvSpPr>
          <p:nvPr/>
        </p:nvSpPr>
        <p:spPr bwMode="auto">
          <a:xfrm>
            <a:off x="107504" y="785802"/>
            <a:ext cx="8928992" cy="70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20019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Rounded MT Bold" pitchFamily="34" charset="0"/>
              </a:defRPr>
            </a:lvl9pPr>
          </a:lstStyle>
          <a:p>
            <a:pPr algn="ctr"/>
            <a:r>
              <a:rPr lang="fr-FR" kern="0" dirty="0">
                <a:solidFill>
                  <a:srgbClr val="0070C0"/>
                </a:solidFill>
              </a:rPr>
              <a:t>Maitriser la règle des 5 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B0B44B-6463-4124-A7D9-8E279FCAB24C}"/>
              </a:ext>
            </a:extLst>
          </p:cNvPr>
          <p:cNvSpPr txBox="1"/>
          <p:nvPr/>
        </p:nvSpPr>
        <p:spPr>
          <a:xfrm>
            <a:off x="0" y="6488668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Source www.has-sante.fr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7EBCB9-57DE-4FDF-8BA4-90F9CA90733D}"/>
              </a:ext>
            </a:extLst>
          </p:cNvPr>
          <p:cNvPicPr/>
          <p:nvPr/>
        </p:nvPicPr>
        <p:blipFill rotWithShape="1">
          <a:blip r:embed="rId2"/>
          <a:srcRect l="31240" t="25413" r="32560" b="29339"/>
          <a:stretch/>
        </p:blipFill>
        <p:spPr bwMode="auto">
          <a:xfrm>
            <a:off x="2682072" y="1984264"/>
            <a:ext cx="3779856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61D8DD3-1432-4EAB-91DC-C8832F9A5838}"/>
              </a:ext>
            </a:extLst>
          </p:cNvPr>
          <p:cNvCxnSpPr>
            <a:cxnSpLocks/>
          </p:cNvCxnSpPr>
          <p:nvPr/>
        </p:nvCxnSpPr>
        <p:spPr>
          <a:xfrm>
            <a:off x="6372200" y="3789040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1D7C9D8-359E-4BF6-911E-7638A31B1AC3}"/>
              </a:ext>
            </a:extLst>
          </p:cNvPr>
          <p:cNvCxnSpPr>
            <a:cxnSpLocks/>
          </p:cNvCxnSpPr>
          <p:nvPr/>
        </p:nvCxnSpPr>
        <p:spPr>
          <a:xfrm>
            <a:off x="4499992" y="5013176"/>
            <a:ext cx="0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47C34EB-77FF-44CE-92AF-AF7FFB2275B5}"/>
              </a:ext>
            </a:extLst>
          </p:cNvPr>
          <p:cNvCxnSpPr>
            <a:cxnSpLocks/>
          </p:cNvCxnSpPr>
          <p:nvPr/>
        </p:nvCxnSpPr>
        <p:spPr>
          <a:xfrm flipH="1">
            <a:off x="1907704" y="3789040"/>
            <a:ext cx="12241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180C69C-AE41-47DA-9CB5-DCD81392E6C6}"/>
              </a:ext>
            </a:extLst>
          </p:cNvPr>
          <p:cNvCxnSpPr>
            <a:cxnSpLocks/>
          </p:cNvCxnSpPr>
          <p:nvPr/>
        </p:nvCxnSpPr>
        <p:spPr>
          <a:xfrm flipV="1">
            <a:off x="4520263" y="1928802"/>
            <a:ext cx="0" cy="5714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DB33269-5AE5-48E2-A54E-E6A1C825836F}"/>
              </a:ext>
            </a:extLst>
          </p:cNvPr>
          <p:cNvSpPr txBox="1"/>
          <p:nvPr/>
        </p:nvSpPr>
        <p:spPr>
          <a:xfrm>
            <a:off x="4258801" y="157876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E20019"/>
                </a:solidFill>
              </a:rPr>
              <a:t>IDE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7963853-F8F5-45E2-81B4-0913CF4096E4}"/>
              </a:ext>
            </a:extLst>
          </p:cNvPr>
          <p:cNvSpPr txBox="1"/>
          <p:nvPr/>
        </p:nvSpPr>
        <p:spPr>
          <a:xfrm>
            <a:off x="7433452" y="358148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E20019"/>
                </a:solidFill>
              </a:rPr>
              <a:t>IDE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F9F4C8C-223C-49F1-A82C-CFE41A9E6CEB}"/>
              </a:ext>
            </a:extLst>
          </p:cNvPr>
          <p:cNvSpPr txBox="1"/>
          <p:nvPr/>
        </p:nvSpPr>
        <p:spPr>
          <a:xfrm>
            <a:off x="4232231" y="601647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E20019"/>
                </a:solidFill>
              </a:rPr>
              <a:t>IDE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2D2DDE5-0274-4F88-99D2-4FE698CA1AA1}"/>
              </a:ext>
            </a:extLst>
          </p:cNvPr>
          <p:cNvSpPr txBox="1"/>
          <p:nvPr/>
        </p:nvSpPr>
        <p:spPr>
          <a:xfrm>
            <a:off x="1331640" y="361507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E20019"/>
                </a:solidFill>
              </a:rPr>
              <a:t>IDE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C4CDD73-11D7-4611-8B2F-C5CEBB157D96}"/>
              </a:ext>
            </a:extLst>
          </p:cNvPr>
          <p:cNvSpPr txBox="1"/>
          <p:nvPr/>
        </p:nvSpPr>
        <p:spPr>
          <a:xfrm>
            <a:off x="6725420" y="1652531"/>
            <a:ext cx="241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E20019"/>
                </a:solidFill>
              </a:rPr>
              <a:t>Sous la responsabilité de l’IDE qui prépare les médicaments</a:t>
            </a:r>
          </a:p>
        </p:txBody>
      </p:sp>
      <p:sp>
        <p:nvSpPr>
          <p:cNvPr id="23" name="Explosion : 14 points 22">
            <a:extLst>
              <a:ext uri="{FF2B5EF4-FFF2-40B4-BE49-F238E27FC236}">
                <a16:creationId xmlns:a16="http://schemas.microsoft.com/office/drawing/2014/main" id="{DBC0FCF8-1A56-4D6B-9E81-31C25A124614}"/>
              </a:ext>
            </a:extLst>
          </p:cNvPr>
          <p:cNvSpPr/>
          <p:nvPr/>
        </p:nvSpPr>
        <p:spPr>
          <a:xfrm>
            <a:off x="5076056" y="4077074"/>
            <a:ext cx="4382480" cy="2729244"/>
          </a:xfrm>
          <a:prstGeom prst="irregularSeal2">
            <a:avLst/>
          </a:prstGeom>
          <a:solidFill>
            <a:srgbClr val="F6820E"/>
          </a:solidFill>
          <a:ln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554CE70-2674-4997-AA40-EEC1089465B2}"/>
              </a:ext>
            </a:extLst>
          </p:cNvPr>
          <p:cNvSpPr txBox="1"/>
          <p:nvPr/>
        </p:nvSpPr>
        <p:spPr>
          <a:xfrm>
            <a:off x="5895418" y="4923305"/>
            <a:ext cx="27437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Mais l’erreur est humaine.. L’IDE peut se tromper.. Ne pas hésiter à signaler à l’IDE quelque chose qui vous parait inhabituel</a:t>
            </a:r>
          </a:p>
        </p:txBody>
      </p:sp>
    </p:spTree>
    <p:extLst>
      <p:ext uri="{BB962C8B-B14F-4D97-AF65-F5344CB8AC3E}">
        <p14:creationId xmlns:p14="http://schemas.microsoft.com/office/powerpoint/2010/main" val="11170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/>
          <p:cNvSpPr>
            <a:spLocks/>
          </p:cNvSpPr>
          <p:nvPr/>
        </p:nvSpPr>
        <p:spPr bwMode="auto">
          <a:xfrm>
            <a:off x="323528" y="3212976"/>
            <a:ext cx="7416824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3200" b="1" dirty="0"/>
              <a:t>Administration des médicaments en établissements médico-sociaux :</a:t>
            </a:r>
          </a:p>
          <a:p>
            <a:pPr>
              <a:lnSpc>
                <a:spcPct val="90000"/>
              </a:lnSpc>
            </a:pP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</a:rPr>
              <a:t>Aspects pratiques et réglementaires</a:t>
            </a:r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532CB402-DD54-4DEB-876F-C8DD4DBE01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252936" cy="1181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9059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47" y="571480"/>
            <a:ext cx="8099601" cy="500066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Aspect réglementaire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282" y="1268413"/>
            <a:ext cx="8072494" cy="5040312"/>
          </a:xfrm>
        </p:spPr>
        <p:txBody>
          <a:bodyPr/>
          <a:lstStyle/>
          <a:p>
            <a:r>
              <a:rPr lang="fr-FR" sz="1600" dirty="0"/>
              <a:t>IDE : </a:t>
            </a:r>
            <a:r>
              <a:rPr lang="fr-FR" sz="1400" dirty="0"/>
              <a:t>l’administration fait partie du rôle propre de l’IDE</a:t>
            </a:r>
            <a:endParaRPr lang="fr-FR" sz="1600" dirty="0"/>
          </a:p>
          <a:p>
            <a:pPr marL="0" indent="0">
              <a:buNone/>
            </a:pPr>
            <a:endParaRPr lang="fr-FR" sz="1600" dirty="0"/>
          </a:p>
          <a:p>
            <a:r>
              <a:rPr lang="fr-FR" sz="1600" dirty="0"/>
              <a:t>AS / AES (anciennement AMP) </a:t>
            </a:r>
            <a:r>
              <a:rPr lang="fr-FR" sz="1800" dirty="0"/>
              <a:t>: </a:t>
            </a:r>
            <a:r>
              <a:rPr lang="fr-FR" sz="1400" b="0" dirty="0"/>
              <a:t>« Lorsque les actes accomplis et les soins dispensés relevant de son rôle propre sont dispensés dans un établissement à caractère sanitaire, social ou médico-social, </a:t>
            </a:r>
            <a:r>
              <a:rPr lang="fr-FR" sz="1400" dirty="0"/>
              <a:t>l’IDE peut, sous sa responsabilité, les assurer avec la collaboration d’Aides-Soignants (AS) ou d’Accompagnement Educatif et Social (AES) qu’il encadre et dans les limites de la qualification reconnue à ces derniers du fait de leur formation.» </a:t>
            </a:r>
            <a:r>
              <a:rPr lang="fr-FR" sz="1400" b="0" dirty="0"/>
              <a:t>(art. R. 4311-4 du CSP).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600" dirty="0"/>
              <a:t>Lorsque le traitement n’est pas administré par l’IDE, il lui incombe : </a:t>
            </a:r>
          </a:p>
          <a:p>
            <a:pPr lvl="1">
              <a:buFontTx/>
              <a:buChar char="-"/>
            </a:pPr>
            <a:r>
              <a:rPr lang="fr-FR" sz="1400" dirty="0"/>
              <a:t>d’organiser la collaboration avec les AS, les AES (anciennement AMP), en contrôlant leurs connaissances, leurs compétences et leurs pratiques </a:t>
            </a:r>
          </a:p>
          <a:p>
            <a:pPr lvl="1">
              <a:buFontTx/>
              <a:buChar char="-"/>
            </a:pPr>
            <a:r>
              <a:rPr lang="fr-FR" sz="1400" dirty="0"/>
              <a:t>de transmettre les instructions nécessaires à la bonne administration </a:t>
            </a:r>
          </a:p>
          <a:p>
            <a:pPr lvl="1">
              <a:buFontTx/>
              <a:buChar char="-"/>
            </a:pPr>
            <a:r>
              <a:rPr lang="fr-FR" sz="1400" dirty="0"/>
              <a:t>de coordonner les informations relatives aux soins, notamment dans le dossier du résident. 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600" dirty="0"/>
              <a:t>L’AS ou l'AMP devra notamment : </a:t>
            </a:r>
          </a:p>
          <a:p>
            <a:pPr lvl="1">
              <a:buFontTx/>
              <a:buChar char="-"/>
            </a:pPr>
            <a:r>
              <a:rPr lang="fr-FR" sz="1400" dirty="0"/>
              <a:t>respecter les consignes écrites de l’IDE </a:t>
            </a:r>
          </a:p>
          <a:p>
            <a:pPr lvl="1">
              <a:buFontTx/>
              <a:buChar char="-"/>
            </a:pPr>
            <a:r>
              <a:rPr lang="fr-FR" sz="1400" dirty="0"/>
              <a:t> transmettre précisément à l’IDE les informations importantes (non prise d’un médicament par exemple) </a:t>
            </a:r>
          </a:p>
          <a:p>
            <a:pPr lvl="1">
              <a:buFontTx/>
              <a:buChar char="-"/>
            </a:pPr>
            <a:r>
              <a:rPr lang="fr-FR" sz="1400" dirty="0"/>
              <a:t>signaler tout événement anormal concernant un résident ou toute difficulté rencontrée. </a:t>
            </a:r>
          </a:p>
          <a:p>
            <a:endParaRPr lang="fr-FR" sz="16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51673-11DE-4310-AEF8-1827D97E3EBA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10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47" y="571480"/>
            <a:ext cx="7210425" cy="500066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Aspect réglementaire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282" y="1268412"/>
            <a:ext cx="7858180" cy="5589587"/>
          </a:xfrm>
        </p:spPr>
        <p:txBody>
          <a:bodyPr/>
          <a:lstStyle/>
          <a:p>
            <a:r>
              <a:rPr lang="fr-FR" sz="1600" dirty="0"/>
              <a:t>Autre personnel (art. L. 313-26 du CASF):</a:t>
            </a:r>
          </a:p>
          <a:p>
            <a:r>
              <a:rPr lang="fr-FR" sz="1400" b="0" dirty="0"/>
              <a:t>« Au sein des établissements et services mentionnés à l’article L. 312-1, lorsque les personnes ne disposent pas d’une autonomie suffisante pour prendre seules le traitement prescrit par un médecin à l’exclusion de tout autre, </a:t>
            </a:r>
            <a:r>
              <a:rPr lang="fr-FR" sz="1400" dirty="0"/>
              <a:t>l’aide à la prise</a:t>
            </a:r>
            <a:r>
              <a:rPr lang="fr-FR" sz="1400" b="0" dirty="0"/>
              <a:t> de ce traitement constitue une modalité d’accompagnement de la personne dans les</a:t>
            </a:r>
            <a:r>
              <a:rPr lang="fr-FR" sz="1400" dirty="0"/>
              <a:t> actes de sa vie courante</a:t>
            </a:r>
            <a:r>
              <a:rPr lang="fr-FR" sz="1400" b="0" dirty="0"/>
              <a:t>. L’aide à la prise des médicaments peut, à ce titre, être assurée par </a:t>
            </a:r>
            <a:r>
              <a:rPr lang="fr-FR" sz="1400" dirty="0"/>
              <a:t>toute personne chargée de l’aide aux actes de la vie courante </a:t>
            </a:r>
            <a:r>
              <a:rPr lang="fr-FR" sz="1400" b="0" dirty="0"/>
              <a:t>dès lors que, compte tenu de la nature du médicament,</a:t>
            </a:r>
            <a:r>
              <a:rPr lang="fr-FR" sz="1400" dirty="0"/>
              <a:t> le mode de prise ne présente ni difficulté d’administration ni d’apprentissage particulier. […] </a:t>
            </a:r>
          </a:p>
          <a:p>
            <a:r>
              <a:rPr lang="fr-FR" sz="1400" dirty="0"/>
              <a:t>Des protocoles de soins </a:t>
            </a:r>
            <a:r>
              <a:rPr lang="fr-FR" sz="1400" b="0" dirty="0"/>
              <a:t>sont élaborés avec l’équipe soignante afin que les personnes chargées de l’aide à la prise des médicaments soient informées des doses prescrites et du moment de la prise »</a:t>
            </a:r>
            <a:endParaRPr lang="fr-FR" sz="1400" dirty="0"/>
          </a:p>
          <a:p>
            <a:pPr marL="0" indent="0" algn="just">
              <a:buNone/>
            </a:pPr>
            <a:endParaRPr lang="fr-FR" sz="1600" dirty="0"/>
          </a:p>
          <a:p>
            <a:r>
              <a:rPr lang="fr-FR" sz="1600" dirty="0"/>
              <a:t>En résumé, l'article L. 313-26 du CASF s'applique : </a:t>
            </a:r>
          </a:p>
          <a:p>
            <a:pPr lvl="1">
              <a:buFontTx/>
              <a:buChar char="-"/>
            </a:pPr>
            <a:r>
              <a:rPr lang="fr-FR" sz="1400" dirty="0"/>
              <a:t>à tout aidant chargé de l'aide aux actes de la vie courante (pas seulement l'AS ou l'AMP) suffisamment informé </a:t>
            </a:r>
          </a:p>
          <a:p>
            <a:pPr lvl="1">
              <a:buFontTx/>
              <a:buChar char="-"/>
            </a:pPr>
            <a:r>
              <a:rPr lang="fr-FR" sz="1400" dirty="0"/>
              <a:t>aux médicaments prescrits, à l'exclusion de tout autre </a:t>
            </a:r>
          </a:p>
          <a:p>
            <a:pPr lvl="1">
              <a:buFontTx/>
              <a:buChar char="-"/>
            </a:pPr>
            <a:r>
              <a:rPr lang="fr-FR" sz="1400" dirty="0"/>
              <a:t> aux médicaments dont le mode de prise, compte tenu de leur nature, ne présente ni difficulté particulière d'administration, ni apprentissage spécifique </a:t>
            </a:r>
          </a:p>
          <a:p>
            <a:pPr lvl="1">
              <a:buFontTx/>
              <a:buChar char="-"/>
            </a:pPr>
            <a:r>
              <a:rPr lang="fr-FR" sz="1400" dirty="0"/>
              <a:t>à condition que des protocoles de soins aient été élaborés avec l'équipe soignante afin que les personnes chargées de l'aide à la prise soient informées des doses prescrites et du moment de la prise.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51673-11DE-4310-AEF8-1827D97E3EBA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4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/>
              <a:t>Logigramme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2B21-5FBE-4B26-82B8-879E6CC372EC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688" t="16601" r="35212" b="17969"/>
          <a:stretch>
            <a:fillRect/>
          </a:stretch>
        </p:blipFill>
        <p:spPr bwMode="auto">
          <a:xfrm>
            <a:off x="3571868" y="285728"/>
            <a:ext cx="4786346" cy="605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à coins arrondis 10"/>
          <p:cNvSpPr/>
          <p:nvPr/>
        </p:nvSpPr>
        <p:spPr>
          <a:xfrm>
            <a:off x="3571868" y="3284984"/>
            <a:ext cx="5000660" cy="2430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8388" y="188640"/>
            <a:ext cx="7942262" cy="792163"/>
          </a:xfrm>
        </p:spPr>
        <p:txBody>
          <a:bodyPr/>
          <a:lstStyle/>
          <a:p>
            <a:pPr algn="l"/>
            <a:r>
              <a:rPr lang="fr-FR" dirty="0"/>
              <a:t>Administration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51673-11DE-4310-AEF8-1827D97E3EBA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268" t="28212" r="23384" b="15643"/>
          <a:stretch>
            <a:fillRect/>
          </a:stretch>
        </p:blipFill>
        <p:spPr bwMode="auto">
          <a:xfrm>
            <a:off x="357158" y="1142984"/>
            <a:ext cx="750099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4124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72816"/>
            <a:ext cx="8472518" cy="4353347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r>
              <a:rPr lang="fr-FR" sz="2000" b="1" dirty="0"/>
              <a:t>Contacts pharmaciens : </a:t>
            </a:r>
            <a:endParaRPr lang="fr-FR" sz="1600" b="1" dirty="0"/>
          </a:p>
          <a:p>
            <a:pPr>
              <a:buFontTx/>
              <a:buChar char="-"/>
            </a:pPr>
            <a:r>
              <a:rPr lang="fr-FR" sz="2000" dirty="0"/>
              <a:t>Anne-Laure </a:t>
            </a:r>
            <a:r>
              <a:rPr lang="fr-FR" sz="2000" dirty="0" err="1"/>
              <a:t>Bétegnie</a:t>
            </a:r>
            <a:r>
              <a:rPr lang="fr-FR" sz="2000" dirty="0"/>
              <a:t>-Dupré: </a:t>
            </a:r>
            <a:r>
              <a:rPr lang="fr-FR" sz="2000" dirty="0">
                <a:hlinkClick r:id="rId2"/>
              </a:rPr>
              <a:t>albetegnie@ch-annecygenevois.fr</a:t>
            </a:r>
            <a:endParaRPr lang="fr-FR" sz="2000" dirty="0"/>
          </a:p>
          <a:p>
            <a:pPr>
              <a:buFontTx/>
              <a:buChar char="-"/>
            </a:pPr>
            <a:r>
              <a:rPr lang="fr-FR" sz="2000" dirty="0"/>
              <a:t>Emeline Pineau Blondel: </a:t>
            </a:r>
            <a:r>
              <a:rPr lang="fr-FR" sz="2000" dirty="0">
                <a:hlinkClick r:id="rId3"/>
              </a:rPr>
              <a:t>epineaublondel@ch-annecygenevois.fr</a:t>
            </a:r>
            <a:r>
              <a:rPr lang="fr-FR" sz="2000" dirty="0"/>
              <a:t> </a:t>
            </a:r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928802"/>
            <a:ext cx="3286148" cy="164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F600BD-F290-4C7B-BDCA-1921497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50" t="45800" r="16926" b="38799"/>
          <a:stretch/>
        </p:blipFill>
        <p:spPr>
          <a:xfrm>
            <a:off x="4546146" y="5798499"/>
            <a:ext cx="4140654" cy="734702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CE273B07-4E72-4242-BC3A-A6FF422D09F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75052"/>
            <a:ext cx="2252936" cy="1181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1951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Déroulé de la formation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928802"/>
            <a:ext cx="8856984" cy="34352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2800" dirty="0"/>
              <a:t> Vous allez regarder une vidéo</a:t>
            </a:r>
          </a:p>
          <a:p>
            <a:pPr algn="ctr">
              <a:buNone/>
            </a:pPr>
            <a:r>
              <a:rPr lang="fr-FR" sz="2800" dirty="0"/>
              <a:t>La scène se déroule dans un EHPAD</a:t>
            </a:r>
          </a:p>
          <a:p>
            <a:pPr algn="ctr">
              <a:buNone/>
            </a:pPr>
            <a:r>
              <a:rPr lang="fr-FR" sz="2800" dirty="0"/>
              <a:t>Regardez la attentivement, et notez les erreurs détectées …</a:t>
            </a:r>
          </a:p>
        </p:txBody>
      </p:sp>
    </p:spTree>
    <p:extLst>
      <p:ext uri="{BB962C8B-B14F-4D97-AF65-F5344CB8AC3E}">
        <p14:creationId xmlns:p14="http://schemas.microsoft.com/office/powerpoint/2010/main" val="34361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8028384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Vidéo ARS et OMEDIT Normandie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2852936"/>
            <a:ext cx="8856984" cy="251112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2000" u="sng" dirty="0">
                <a:hlinkClick r:id="rId2"/>
              </a:rPr>
              <a:t>https://www.youtube.com/watch?v=xEsr9YaQ_Po</a:t>
            </a:r>
            <a:endParaRPr lang="fr-FR" sz="2000" dirty="0"/>
          </a:p>
          <a:p>
            <a:pPr algn="ctr"/>
            <a:endParaRPr lang="fr-FR" sz="2000" dirty="0"/>
          </a:p>
          <a:p>
            <a:pPr marL="457200" lvl="1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728E0A-C8A0-46B3-ADC6-B28F17718ADA}"/>
              </a:ext>
            </a:extLst>
          </p:cNvPr>
          <p:cNvSpPr txBox="1"/>
          <p:nvPr/>
        </p:nvSpPr>
        <p:spPr>
          <a:xfrm>
            <a:off x="323528" y="2132856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>
                <a:solidFill>
                  <a:srgbClr val="0070C0"/>
                </a:solidFill>
              </a:rPr>
              <a:t>Vidéo :</a:t>
            </a:r>
          </a:p>
          <a:p>
            <a:pPr algn="ctr"/>
            <a:r>
              <a:rPr lang="fr-FR" sz="1600" b="1" i="1" dirty="0">
                <a:solidFill>
                  <a:srgbClr val="0070C0"/>
                </a:solidFill>
              </a:rPr>
              <a:t> ARS Normandie - Film N°5: EHPAD Médoc - et si on mettait en scène nos erreurs</a:t>
            </a:r>
          </a:p>
        </p:txBody>
      </p:sp>
    </p:spTree>
    <p:extLst>
      <p:ext uri="{BB962C8B-B14F-4D97-AF65-F5344CB8AC3E}">
        <p14:creationId xmlns:p14="http://schemas.microsoft.com/office/powerpoint/2010/main" val="2088386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4023660" y="2750909"/>
            <a:ext cx="3888432" cy="2004254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fr-FR" sz="2800" dirty="0"/>
          </a:p>
          <a:p>
            <a:pPr algn="ctr">
              <a:buNone/>
            </a:pPr>
            <a:r>
              <a:rPr lang="fr-FR" sz="2800" dirty="0"/>
              <a:t> </a:t>
            </a:r>
          </a:p>
          <a:p>
            <a:pPr algn="ctr">
              <a:buNone/>
            </a:pPr>
            <a:r>
              <a:rPr lang="fr-FR" sz="1800" dirty="0"/>
              <a:t>IDE : « </a:t>
            </a:r>
            <a:r>
              <a:rPr lang="fr-FR" sz="1800" i="1" dirty="0"/>
              <a:t>Mme Fente Aline ? Faut m’aider parce que je vous connais pas bien… » </a:t>
            </a:r>
          </a:p>
          <a:p>
            <a:pPr algn="ctr">
              <a:buNone/>
            </a:pPr>
            <a:endParaRPr lang="fr-FR" sz="2800" i="1" dirty="0"/>
          </a:p>
          <a:p>
            <a:pPr algn="ctr">
              <a:buNone/>
            </a:pPr>
            <a:endParaRPr lang="fr-FR" sz="2800" i="1" dirty="0"/>
          </a:p>
          <a:p>
            <a:pPr algn="ctr">
              <a:buNone/>
            </a:pPr>
            <a:endParaRPr lang="fr-FR" sz="2800" dirty="0"/>
          </a:p>
          <a:p>
            <a:pPr algn="ctr">
              <a:buNone/>
            </a:pPr>
            <a:endParaRPr lang="fr-FR" sz="2800" dirty="0"/>
          </a:p>
          <a:p>
            <a:pPr algn="ctr"/>
            <a:endParaRPr lang="fr-FR" sz="2800" dirty="0"/>
          </a:p>
          <a:p>
            <a:pPr marL="457200" lvl="1" indent="0" algn="ctr">
              <a:buNone/>
            </a:pPr>
            <a:r>
              <a:rPr lang="fr-FR" sz="2800" dirty="0"/>
              <a:t>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0340EC2-DBAE-4D64-96BE-01B03D7C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ERREUR  N° 1</a:t>
            </a:r>
            <a:br>
              <a:rPr lang="fr-FR" sz="36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700" dirty="0">
                <a:solidFill>
                  <a:srgbClr val="7030A0"/>
                </a:solidFill>
              </a:rPr>
              <a:t>Médicament (patch de Fentanyl) donné au mauvais résident</a:t>
            </a:r>
            <a:endParaRPr lang="fr-FR" sz="3600" dirty="0">
              <a:solidFill>
                <a:srgbClr val="7030A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C010BF-4106-44B2-A083-EE7C50468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7823" r="22438" b="12379"/>
          <a:stretch/>
        </p:blipFill>
        <p:spPr>
          <a:xfrm>
            <a:off x="3359529" y="1340768"/>
            <a:ext cx="2424942" cy="16653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50C5425-9C65-4A8C-B6B3-2369803BD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23" r="4326" b="12379"/>
          <a:stretch/>
        </p:blipFill>
        <p:spPr>
          <a:xfrm>
            <a:off x="539552" y="3133565"/>
            <a:ext cx="3456384" cy="16215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F66F35-C44B-4B8E-AB6B-B3DADF3C24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12378" b="8001"/>
          <a:stretch/>
        </p:blipFill>
        <p:spPr>
          <a:xfrm>
            <a:off x="2970071" y="4941168"/>
            <a:ext cx="327586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3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QCM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8856984" cy="36632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800" b="1" dirty="0"/>
              <a:t>Au moment d’administrer les médicaments, pour vérifier qu’il s’agit du bon résident,  je peux :</a:t>
            </a:r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 algn="ctr">
              <a:buNone/>
            </a:pPr>
            <a:endParaRPr lang="fr-FR" sz="2800" b="1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5298FD7-CEDC-4A9D-B576-077986122E7F}"/>
              </a:ext>
            </a:extLst>
          </p:cNvPr>
          <p:cNvSpPr/>
          <p:nvPr/>
        </p:nvSpPr>
        <p:spPr>
          <a:xfrm>
            <a:off x="2123728" y="2854552"/>
            <a:ext cx="525658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Lui demander son nom directement</a:t>
            </a:r>
          </a:p>
          <a:p>
            <a:pPr algn="ctr"/>
            <a:r>
              <a:rPr lang="fr-FR" sz="1600" b="1" dirty="0">
                <a:solidFill>
                  <a:schemeClr val="accent1"/>
                </a:solidFill>
              </a:rPr>
              <a:t>Selon patient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305E1A7-AD61-4466-9969-D61552A02687}"/>
              </a:ext>
            </a:extLst>
          </p:cNvPr>
          <p:cNvSpPr/>
          <p:nvPr/>
        </p:nvSpPr>
        <p:spPr>
          <a:xfrm>
            <a:off x="2121587" y="3633941"/>
            <a:ext cx="5256584" cy="648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Me référer au plan de table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4895CFA-48D4-414F-9C42-4A3CAAF0A1E9}"/>
              </a:ext>
            </a:extLst>
          </p:cNvPr>
          <p:cNvSpPr/>
          <p:nvPr/>
        </p:nvSpPr>
        <p:spPr>
          <a:xfrm>
            <a:off x="2121587" y="4353333"/>
            <a:ext cx="5256584" cy="6826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Me référer à la photo sur le pilulier 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538EAB1-BD81-4350-B82E-5B9A23A9DC5B}"/>
              </a:ext>
            </a:extLst>
          </p:cNvPr>
          <p:cNvSpPr/>
          <p:nvPr/>
        </p:nvSpPr>
        <p:spPr>
          <a:xfrm>
            <a:off x="2121587" y="5107279"/>
            <a:ext cx="5256584" cy="704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algn="ctr"/>
            <a:r>
              <a:rPr lang="fr-FR" sz="2000" b="1" dirty="0">
                <a:solidFill>
                  <a:schemeClr val="tx1"/>
                </a:solidFill>
              </a:rPr>
              <a:t>Demander au personnel habituel présent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787E2C-A12E-4B58-B52C-C1D024C79559}"/>
              </a:ext>
            </a:extLst>
          </p:cNvPr>
          <p:cNvSpPr/>
          <p:nvPr/>
        </p:nvSpPr>
        <p:spPr>
          <a:xfrm>
            <a:off x="1547664" y="2871848"/>
            <a:ext cx="432048" cy="688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EA9EF4-9EC7-4159-BBDF-17529848E440}"/>
              </a:ext>
            </a:extLst>
          </p:cNvPr>
          <p:cNvSpPr/>
          <p:nvPr/>
        </p:nvSpPr>
        <p:spPr>
          <a:xfrm>
            <a:off x="1547664" y="3624982"/>
            <a:ext cx="432048" cy="6570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46A81CB-BFCC-419B-91CA-D91D6837DD55}"/>
              </a:ext>
            </a:extLst>
          </p:cNvPr>
          <p:cNvSpPr/>
          <p:nvPr/>
        </p:nvSpPr>
        <p:spPr>
          <a:xfrm>
            <a:off x="1547664" y="4346734"/>
            <a:ext cx="432048" cy="6826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844DDEF-2A27-4F32-9745-0666A9DFC785}"/>
              </a:ext>
            </a:extLst>
          </p:cNvPr>
          <p:cNvSpPr/>
          <p:nvPr/>
        </p:nvSpPr>
        <p:spPr>
          <a:xfrm>
            <a:off x="1547664" y="5087474"/>
            <a:ext cx="432048" cy="6826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061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77EF8944-E3ED-4D0C-B960-3FE54F947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ERREUR  DE PATIENT</a:t>
            </a:r>
            <a:br>
              <a:rPr lang="fr-FR" sz="3600" dirty="0">
                <a:solidFill>
                  <a:schemeClr val="accent5">
                    <a:lumMod val="75000"/>
                  </a:schemeClr>
                </a:solidFill>
              </a:rPr>
            </a:br>
            <a:endParaRPr lang="fr-FR" sz="3600" i="1" dirty="0">
              <a:solidFill>
                <a:srgbClr val="0070C0"/>
              </a:solidFill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36F8743D-C53B-48E3-9816-DD0A7E4FE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2" y="908720"/>
            <a:ext cx="8856984" cy="5760640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endParaRPr lang="fr-FR" sz="2800" dirty="0"/>
          </a:p>
          <a:p>
            <a:pPr marL="457200" lvl="1" indent="0" algn="ctr">
              <a:buNone/>
            </a:pPr>
            <a:r>
              <a:rPr lang="fr-FR" sz="2400" b="1" dirty="0">
                <a:solidFill>
                  <a:srgbClr val="0070C0"/>
                </a:solidFill>
              </a:rPr>
              <a:t>Quels sont les facteurs qui ont amené à cette erreur ?</a:t>
            </a:r>
          </a:p>
          <a:p>
            <a:pPr marL="457200" lvl="1" indent="0" algn="ctr">
              <a:buNone/>
            </a:pPr>
            <a:r>
              <a:rPr lang="fr-FR" sz="2400" b="1" dirty="0">
                <a:solidFill>
                  <a:srgbClr val="0070C0"/>
                </a:solidFill>
              </a:rPr>
              <a:t> </a:t>
            </a:r>
          </a:p>
          <a:p>
            <a:pPr lvl="1">
              <a:buFontTx/>
              <a:buChar char="-"/>
            </a:pPr>
            <a:r>
              <a:rPr lang="fr-FR" sz="2400" dirty="0"/>
              <a:t>Appel d’une IDE de l’autre secteur qui ne connait pas les résidents</a:t>
            </a:r>
          </a:p>
          <a:p>
            <a:pPr lvl="1">
              <a:buFontTx/>
              <a:buChar char="-"/>
            </a:pPr>
            <a:r>
              <a:rPr lang="fr-FR" sz="2400" dirty="0"/>
              <a:t>Nouveau résident sans vêtement identifié &gt; prêt des vêtements par un autre résident  </a:t>
            </a:r>
          </a:p>
          <a:p>
            <a:pPr lvl="1">
              <a:buFontTx/>
              <a:buChar char="-"/>
            </a:pPr>
            <a:r>
              <a:rPr lang="fr-FR" sz="2400" dirty="0"/>
              <a:t>Absence de photo sur le pilulier </a:t>
            </a:r>
          </a:p>
          <a:p>
            <a:pPr lvl="1">
              <a:buFontTx/>
              <a:buChar char="-"/>
            </a:pPr>
            <a:r>
              <a:rPr lang="fr-FR" sz="2400" dirty="0"/>
              <a:t>Résident atteint de la maladie </a:t>
            </a:r>
            <a:r>
              <a:rPr lang="fr-FR" sz="2400" dirty="0" err="1"/>
              <a:t>d’alzheimer</a:t>
            </a:r>
            <a:r>
              <a:rPr lang="fr-FR" sz="2400" dirty="0"/>
              <a:t> -&gt; non interrogeable</a:t>
            </a:r>
          </a:p>
          <a:p>
            <a:pPr lvl="1">
              <a:buFontTx/>
              <a:buChar char="-"/>
            </a:pPr>
            <a:r>
              <a:rPr lang="fr-FR" sz="2400" dirty="0"/>
              <a:t>Absence de vérification de la présence d’un autre patch avant de poser le nouveau patch</a:t>
            </a:r>
          </a:p>
        </p:txBody>
      </p:sp>
    </p:spTree>
    <p:extLst>
      <p:ext uri="{BB962C8B-B14F-4D97-AF65-F5344CB8AC3E}">
        <p14:creationId xmlns:p14="http://schemas.microsoft.com/office/powerpoint/2010/main" val="40520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ANGE_modele">
  <a:themeElements>
    <a:clrScheme name="CHRA_mode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RA_modele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HRA_mode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A_mode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A_mode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A_mode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A_mode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A_mode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RA_mode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CHANGE_modele</Template>
  <TotalTime>3289</TotalTime>
  <Words>2672</Words>
  <Application>Microsoft Office PowerPoint</Application>
  <PresentationFormat>Affichage à l'écran (4:3)</PresentationFormat>
  <Paragraphs>502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2" baseType="lpstr">
      <vt:lpstr>Arial</vt:lpstr>
      <vt:lpstr>Arial Rounded MT Bold</vt:lpstr>
      <vt:lpstr>Calibri</vt:lpstr>
      <vt:lpstr>Century Gothic</vt:lpstr>
      <vt:lpstr>Courier New</vt:lpstr>
      <vt:lpstr>Wingdings</vt:lpstr>
      <vt:lpstr>CHANGE_modele</vt:lpstr>
      <vt:lpstr>Sensibilisation  à la sécurisation de l’administration des médicaments  pour les IDE, Aides-Soignants et aides à la vie courante  proposée par les pharmaciens de la démarche OPECM-SA  </vt:lpstr>
      <vt:lpstr>Objectif de la formation</vt:lpstr>
      <vt:lpstr>Objectif de la formation</vt:lpstr>
      <vt:lpstr>Objectif de la formation</vt:lpstr>
      <vt:lpstr>Déroulé de la formation</vt:lpstr>
      <vt:lpstr>Vidéo ARS et OMEDIT Normandie</vt:lpstr>
      <vt:lpstr>ERREUR  N° 1 Médicament (patch de Fentanyl) donné au mauvais résident</vt:lpstr>
      <vt:lpstr>QCM</vt:lpstr>
      <vt:lpstr>ERREUR  DE PATIENT </vt:lpstr>
      <vt:lpstr>ERREUR  N°2 Inversion des traitements entre 2 résidents</vt:lpstr>
      <vt:lpstr>QCM</vt:lpstr>
      <vt:lpstr>ERREUR  DE PATIENT </vt:lpstr>
      <vt:lpstr>Le BON patient = identitovigilance</vt:lpstr>
      <vt:lpstr>ERREUR  N°3 Flacons multi doses</vt:lpstr>
      <vt:lpstr>QCM</vt:lpstr>
      <vt:lpstr>Le BON médicament</vt:lpstr>
      <vt:lpstr>Exemples de médicaments à consonance semblables</vt:lpstr>
      <vt:lpstr>Présentation PowerPoint</vt:lpstr>
      <vt:lpstr>Le BON médicament (2)</vt:lpstr>
      <vt:lpstr>La BONNE dose</vt:lpstr>
      <vt:lpstr>ERREUR  N°4 Ecrasement des médicaments</vt:lpstr>
      <vt:lpstr>QCM</vt:lpstr>
      <vt:lpstr>Présentation PowerPoint</vt:lpstr>
      <vt:lpstr>La BONNE voie : ECRASEMENT</vt:lpstr>
      <vt:lpstr>La BONNE voie : ECRASEMENT</vt:lpstr>
      <vt:lpstr>Présentation PowerPoint</vt:lpstr>
      <vt:lpstr>La BONNE voie : ECRASEMENT REGLES GENERALES</vt:lpstr>
      <vt:lpstr>Présentation PowerPoint</vt:lpstr>
      <vt:lpstr>ERREUR  N°5 Compotage des médicaments écrasés</vt:lpstr>
      <vt:lpstr>QCM</vt:lpstr>
      <vt:lpstr>Quel vecteur d’administration pour la prise des médicaments ?</vt:lpstr>
      <vt:lpstr>ERREUR  N°6 Heures de prise</vt:lpstr>
      <vt:lpstr>QCM</vt:lpstr>
      <vt:lpstr>QCM</vt:lpstr>
      <vt:lpstr>Le BON moment</vt:lpstr>
      <vt:lpstr>ERREUR  N°7 Exemple de iatrogénie engendrée par un problème organisationnel</vt:lpstr>
      <vt:lpstr>ERREUR  N°7 Exemple de iatrogénie engendrée par un problème organisationnel</vt:lpstr>
      <vt:lpstr>QCM</vt:lpstr>
      <vt:lpstr>La règle des 5 B</vt:lpstr>
      <vt:lpstr>Présentation PowerPoint</vt:lpstr>
      <vt:lpstr>Aspect réglementaire</vt:lpstr>
      <vt:lpstr>Aspect réglementaire (2)</vt:lpstr>
      <vt:lpstr>Logigramme</vt:lpstr>
      <vt:lpstr>Administration</vt:lpstr>
      <vt:lpstr>Merci de votre attention</vt:lpstr>
    </vt:vector>
  </TitlesOfParts>
  <Company>CHRA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AZZEDDINE Nadia</dc:creator>
  <cp:lastModifiedBy>Maud DEVIS</cp:lastModifiedBy>
  <cp:revision>351</cp:revision>
  <cp:lastPrinted>2017-11-09T11:24:25Z</cp:lastPrinted>
  <dcterms:created xsi:type="dcterms:W3CDTF">2013-04-25T13:23:41Z</dcterms:created>
  <dcterms:modified xsi:type="dcterms:W3CDTF">2023-05-26T05:32:22Z</dcterms:modified>
</cp:coreProperties>
</file>