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1" r:id="rId4"/>
    <p:sldId id="260" r:id="rId5"/>
    <p:sldId id="272" r:id="rId6"/>
    <p:sldId id="266" r:id="rId7"/>
    <p:sldId id="267" r:id="rId8"/>
    <p:sldId id="268" r:id="rId9"/>
    <p:sldId id="270" r:id="rId10"/>
    <p:sldId id="271"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43" autoAdjust="0"/>
    <p:restoredTop sz="94660"/>
  </p:normalViewPr>
  <p:slideViewPr>
    <p:cSldViewPr snapToGrid="0">
      <p:cViewPr varScale="1">
        <p:scale>
          <a:sx n="68" d="100"/>
          <a:sy n="68" d="100"/>
        </p:scale>
        <p:origin x="57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3DBF4D-7E57-429C-A617-9D948FC2852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1026996-2D61-402C-862F-F57ACCED91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904F588-96FC-40A5-99E3-97FA8F65102C}"/>
              </a:ext>
            </a:extLst>
          </p:cNvPr>
          <p:cNvSpPr>
            <a:spLocks noGrp="1"/>
          </p:cNvSpPr>
          <p:nvPr>
            <p:ph type="dt" sz="half" idx="10"/>
          </p:nvPr>
        </p:nvSpPr>
        <p:spPr/>
        <p:txBody>
          <a:bodyPr/>
          <a:lstStyle/>
          <a:p>
            <a:fld id="{F571CEEF-2003-4AAF-9F70-9199AD6D806A}" type="datetimeFigureOut">
              <a:rPr lang="fr-FR" smtClean="0"/>
              <a:t>06/11/2023</a:t>
            </a:fld>
            <a:endParaRPr lang="fr-FR"/>
          </a:p>
        </p:txBody>
      </p:sp>
      <p:sp>
        <p:nvSpPr>
          <p:cNvPr id="5" name="Espace réservé du pied de page 4">
            <a:extLst>
              <a:ext uri="{FF2B5EF4-FFF2-40B4-BE49-F238E27FC236}">
                <a16:creationId xmlns:a16="http://schemas.microsoft.com/office/drawing/2014/main" id="{787D37F5-8EBB-47DB-B277-BD27CFC4F05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6E9E309-A12A-4BB1-9DB5-ED03D5AFB5A4}"/>
              </a:ext>
            </a:extLst>
          </p:cNvPr>
          <p:cNvSpPr>
            <a:spLocks noGrp="1"/>
          </p:cNvSpPr>
          <p:nvPr>
            <p:ph type="sldNum" sz="quarter" idx="12"/>
          </p:nvPr>
        </p:nvSpPr>
        <p:spPr/>
        <p:txBody>
          <a:bodyPr/>
          <a:lstStyle/>
          <a:p>
            <a:fld id="{92BE4D1F-D3B5-4E7C-AC2F-C7F012CA783B}" type="slidenum">
              <a:rPr lang="fr-FR" smtClean="0"/>
              <a:t>‹N°›</a:t>
            </a:fld>
            <a:endParaRPr lang="fr-FR"/>
          </a:p>
        </p:txBody>
      </p:sp>
    </p:spTree>
    <p:extLst>
      <p:ext uri="{BB962C8B-B14F-4D97-AF65-F5344CB8AC3E}">
        <p14:creationId xmlns:p14="http://schemas.microsoft.com/office/powerpoint/2010/main" val="3740363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3D3FDE-9CB8-42C6-9A36-5973123376A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0CB57CE-539F-4C6C-B7BB-96B28166D370}"/>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DE232B7-3D8B-4960-BB86-1DF2D309C5B4}"/>
              </a:ext>
            </a:extLst>
          </p:cNvPr>
          <p:cNvSpPr>
            <a:spLocks noGrp="1"/>
          </p:cNvSpPr>
          <p:nvPr>
            <p:ph type="dt" sz="half" idx="10"/>
          </p:nvPr>
        </p:nvSpPr>
        <p:spPr/>
        <p:txBody>
          <a:bodyPr/>
          <a:lstStyle/>
          <a:p>
            <a:fld id="{F571CEEF-2003-4AAF-9F70-9199AD6D806A}" type="datetimeFigureOut">
              <a:rPr lang="fr-FR" smtClean="0"/>
              <a:t>06/11/2023</a:t>
            </a:fld>
            <a:endParaRPr lang="fr-FR"/>
          </a:p>
        </p:txBody>
      </p:sp>
      <p:sp>
        <p:nvSpPr>
          <p:cNvPr id="5" name="Espace réservé du pied de page 4">
            <a:extLst>
              <a:ext uri="{FF2B5EF4-FFF2-40B4-BE49-F238E27FC236}">
                <a16:creationId xmlns:a16="http://schemas.microsoft.com/office/drawing/2014/main" id="{F393FC4D-77F9-44AE-9C63-30D0EA92D3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25DC469-2BCC-49EE-AF86-2A8DF7F0974E}"/>
              </a:ext>
            </a:extLst>
          </p:cNvPr>
          <p:cNvSpPr>
            <a:spLocks noGrp="1"/>
          </p:cNvSpPr>
          <p:nvPr>
            <p:ph type="sldNum" sz="quarter" idx="12"/>
          </p:nvPr>
        </p:nvSpPr>
        <p:spPr/>
        <p:txBody>
          <a:bodyPr/>
          <a:lstStyle/>
          <a:p>
            <a:fld id="{92BE4D1F-D3B5-4E7C-AC2F-C7F012CA783B}" type="slidenum">
              <a:rPr lang="fr-FR" smtClean="0"/>
              <a:t>‹N°›</a:t>
            </a:fld>
            <a:endParaRPr lang="fr-FR"/>
          </a:p>
        </p:txBody>
      </p:sp>
    </p:spTree>
    <p:extLst>
      <p:ext uri="{BB962C8B-B14F-4D97-AF65-F5344CB8AC3E}">
        <p14:creationId xmlns:p14="http://schemas.microsoft.com/office/powerpoint/2010/main" val="966009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6C52F43-5FBF-4D85-B3F2-F0E2E2ABFF3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2456BE0-A2F0-4FD0-8852-43DD701BC7B3}"/>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AF5D515-5306-4912-A710-3E765BE41B2B}"/>
              </a:ext>
            </a:extLst>
          </p:cNvPr>
          <p:cNvSpPr>
            <a:spLocks noGrp="1"/>
          </p:cNvSpPr>
          <p:nvPr>
            <p:ph type="dt" sz="half" idx="10"/>
          </p:nvPr>
        </p:nvSpPr>
        <p:spPr/>
        <p:txBody>
          <a:bodyPr/>
          <a:lstStyle/>
          <a:p>
            <a:fld id="{F571CEEF-2003-4AAF-9F70-9199AD6D806A}" type="datetimeFigureOut">
              <a:rPr lang="fr-FR" smtClean="0"/>
              <a:t>06/11/2023</a:t>
            </a:fld>
            <a:endParaRPr lang="fr-FR"/>
          </a:p>
        </p:txBody>
      </p:sp>
      <p:sp>
        <p:nvSpPr>
          <p:cNvPr id="5" name="Espace réservé du pied de page 4">
            <a:extLst>
              <a:ext uri="{FF2B5EF4-FFF2-40B4-BE49-F238E27FC236}">
                <a16:creationId xmlns:a16="http://schemas.microsoft.com/office/drawing/2014/main" id="{F9B810CC-6137-441A-B82B-DF5A15FC30E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D874EF6-05FD-4521-A655-6718074ED8A1}"/>
              </a:ext>
            </a:extLst>
          </p:cNvPr>
          <p:cNvSpPr>
            <a:spLocks noGrp="1"/>
          </p:cNvSpPr>
          <p:nvPr>
            <p:ph type="sldNum" sz="quarter" idx="12"/>
          </p:nvPr>
        </p:nvSpPr>
        <p:spPr/>
        <p:txBody>
          <a:bodyPr/>
          <a:lstStyle/>
          <a:p>
            <a:fld id="{92BE4D1F-D3B5-4E7C-AC2F-C7F012CA783B}" type="slidenum">
              <a:rPr lang="fr-FR" smtClean="0"/>
              <a:t>‹N°›</a:t>
            </a:fld>
            <a:endParaRPr lang="fr-FR"/>
          </a:p>
        </p:txBody>
      </p:sp>
    </p:spTree>
    <p:extLst>
      <p:ext uri="{BB962C8B-B14F-4D97-AF65-F5344CB8AC3E}">
        <p14:creationId xmlns:p14="http://schemas.microsoft.com/office/powerpoint/2010/main" val="2983398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CDA841-692D-4B7E-BA8F-F3F98718785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C31F7B6-12DE-42C4-8000-7DBE24312C26}"/>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47092CD-F2F5-4C87-8AC3-8062CCAFE733}"/>
              </a:ext>
            </a:extLst>
          </p:cNvPr>
          <p:cNvSpPr>
            <a:spLocks noGrp="1"/>
          </p:cNvSpPr>
          <p:nvPr>
            <p:ph type="dt" sz="half" idx="10"/>
          </p:nvPr>
        </p:nvSpPr>
        <p:spPr/>
        <p:txBody>
          <a:bodyPr/>
          <a:lstStyle/>
          <a:p>
            <a:fld id="{F571CEEF-2003-4AAF-9F70-9199AD6D806A}" type="datetimeFigureOut">
              <a:rPr lang="fr-FR" smtClean="0"/>
              <a:t>06/11/2023</a:t>
            </a:fld>
            <a:endParaRPr lang="fr-FR"/>
          </a:p>
        </p:txBody>
      </p:sp>
      <p:sp>
        <p:nvSpPr>
          <p:cNvPr id="5" name="Espace réservé du pied de page 4">
            <a:extLst>
              <a:ext uri="{FF2B5EF4-FFF2-40B4-BE49-F238E27FC236}">
                <a16:creationId xmlns:a16="http://schemas.microsoft.com/office/drawing/2014/main" id="{19D68097-AA9F-4F53-90A0-B74A525F826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651D351-B2FA-4674-8E68-1B5E392BFF84}"/>
              </a:ext>
            </a:extLst>
          </p:cNvPr>
          <p:cNvSpPr>
            <a:spLocks noGrp="1"/>
          </p:cNvSpPr>
          <p:nvPr>
            <p:ph type="sldNum" sz="quarter" idx="12"/>
          </p:nvPr>
        </p:nvSpPr>
        <p:spPr/>
        <p:txBody>
          <a:bodyPr/>
          <a:lstStyle/>
          <a:p>
            <a:fld id="{92BE4D1F-D3B5-4E7C-AC2F-C7F012CA783B}" type="slidenum">
              <a:rPr lang="fr-FR" smtClean="0"/>
              <a:t>‹N°›</a:t>
            </a:fld>
            <a:endParaRPr lang="fr-FR"/>
          </a:p>
        </p:txBody>
      </p:sp>
    </p:spTree>
    <p:extLst>
      <p:ext uri="{BB962C8B-B14F-4D97-AF65-F5344CB8AC3E}">
        <p14:creationId xmlns:p14="http://schemas.microsoft.com/office/powerpoint/2010/main" val="2675667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7391E-52D8-4BE9-9500-807109DC0AD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06BC188-3A21-409D-8196-22F6E8CB60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49E7013-83AD-4406-AB4B-30B63BC6CC91}"/>
              </a:ext>
            </a:extLst>
          </p:cNvPr>
          <p:cNvSpPr>
            <a:spLocks noGrp="1"/>
          </p:cNvSpPr>
          <p:nvPr>
            <p:ph type="dt" sz="half" idx="10"/>
          </p:nvPr>
        </p:nvSpPr>
        <p:spPr/>
        <p:txBody>
          <a:bodyPr/>
          <a:lstStyle/>
          <a:p>
            <a:fld id="{F571CEEF-2003-4AAF-9F70-9199AD6D806A}" type="datetimeFigureOut">
              <a:rPr lang="fr-FR" smtClean="0"/>
              <a:t>06/11/2023</a:t>
            </a:fld>
            <a:endParaRPr lang="fr-FR"/>
          </a:p>
        </p:txBody>
      </p:sp>
      <p:sp>
        <p:nvSpPr>
          <p:cNvPr id="5" name="Espace réservé du pied de page 4">
            <a:extLst>
              <a:ext uri="{FF2B5EF4-FFF2-40B4-BE49-F238E27FC236}">
                <a16:creationId xmlns:a16="http://schemas.microsoft.com/office/drawing/2014/main" id="{FB306349-B59C-4709-B541-7CC8FC9A3AA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9D96747-E082-4F54-AD2C-9CF8DC21D175}"/>
              </a:ext>
            </a:extLst>
          </p:cNvPr>
          <p:cNvSpPr>
            <a:spLocks noGrp="1"/>
          </p:cNvSpPr>
          <p:nvPr>
            <p:ph type="sldNum" sz="quarter" idx="12"/>
          </p:nvPr>
        </p:nvSpPr>
        <p:spPr/>
        <p:txBody>
          <a:bodyPr/>
          <a:lstStyle/>
          <a:p>
            <a:fld id="{92BE4D1F-D3B5-4E7C-AC2F-C7F012CA783B}" type="slidenum">
              <a:rPr lang="fr-FR" smtClean="0"/>
              <a:t>‹N°›</a:t>
            </a:fld>
            <a:endParaRPr lang="fr-FR"/>
          </a:p>
        </p:txBody>
      </p:sp>
    </p:spTree>
    <p:extLst>
      <p:ext uri="{BB962C8B-B14F-4D97-AF65-F5344CB8AC3E}">
        <p14:creationId xmlns:p14="http://schemas.microsoft.com/office/powerpoint/2010/main" val="3385180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6EFC12-F652-4D6F-9087-626734EEA7D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63021A2-7F60-47E4-834C-1703E622CB4C}"/>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43F5478-E6B7-4666-8689-A83BCE21081C}"/>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F06CC04-D8EA-4618-AC69-D6D6DEB3977C}"/>
              </a:ext>
            </a:extLst>
          </p:cNvPr>
          <p:cNvSpPr>
            <a:spLocks noGrp="1"/>
          </p:cNvSpPr>
          <p:nvPr>
            <p:ph type="dt" sz="half" idx="10"/>
          </p:nvPr>
        </p:nvSpPr>
        <p:spPr/>
        <p:txBody>
          <a:bodyPr/>
          <a:lstStyle/>
          <a:p>
            <a:fld id="{F571CEEF-2003-4AAF-9F70-9199AD6D806A}" type="datetimeFigureOut">
              <a:rPr lang="fr-FR" smtClean="0"/>
              <a:t>06/11/2023</a:t>
            </a:fld>
            <a:endParaRPr lang="fr-FR"/>
          </a:p>
        </p:txBody>
      </p:sp>
      <p:sp>
        <p:nvSpPr>
          <p:cNvPr id="6" name="Espace réservé du pied de page 5">
            <a:extLst>
              <a:ext uri="{FF2B5EF4-FFF2-40B4-BE49-F238E27FC236}">
                <a16:creationId xmlns:a16="http://schemas.microsoft.com/office/drawing/2014/main" id="{1BD3AE7E-2AF3-4650-82B8-12E24237669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5152A65-6F04-4886-AFC7-7F284DD0369B}"/>
              </a:ext>
            </a:extLst>
          </p:cNvPr>
          <p:cNvSpPr>
            <a:spLocks noGrp="1"/>
          </p:cNvSpPr>
          <p:nvPr>
            <p:ph type="sldNum" sz="quarter" idx="12"/>
          </p:nvPr>
        </p:nvSpPr>
        <p:spPr/>
        <p:txBody>
          <a:bodyPr/>
          <a:lstStyle/>
          <a:p>
            <a:fld id="{92BE4D1F-D3B5-4E7C-AC2F-C7F012CA783B}" type="slidenum">
              <a:rPr lang="fr-FR" smtClean="0"/>
              <a:t>‹N°›</a:t>
            </a:fld>
            <a:endParaRPr lang="fr-FR"/>
          </a:p>
        </p:txBody>
      </p:sp>
    </p:spTree>
    <p:extLst>
      <p:ext uri="{BB962C8B-B14F-4D97-AF65-F5344CB8AC3E}">
        <p14:creationId xmlns:p14="http://schemas.microsoft.com/office/powerpoint/2010/main" val="3632348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C268B4-1223-46E4-8BBE-8FB41D31A48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B91EE6D-73DE-41E2-B37B-B2CF18FCB4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3FC5BBF4-1346-4C2D-90C6-796D3CB9AF00}"/>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C7027F9-ED8D-4912-877F-702B04E8A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D947B73F-96C7-4C68-8CFB-AF4AC49F2CD6}"/>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2406F2A-F763-4466-8326-73A42313076F}"/>
              </a:ext>
            </a:extLst>
          </p:cNvPr>
          <p:cNvSpPr>
            <a:spLocks noGrp="1"/>
          </p:cNvSpPr>
          <p:nvPr>
            <p:ph type="dt" sz="half" idx="10"/>
          </p:nvPr>
        </p:nvSpPr>
        <p:spPr/>
        <p:txBody>
          <a:bodyPr/>
          <a:lstStyle/>
          <a:p>
            <a:fld id="{F571CEEF-2003-4AAF-9F70-9199AD6D806A}" type="datetimeFigureOut">
              <a:rPr lang="fr-FR" smtClean="0"/>
              <a:t>06/11/2023</a:t>
            </a:fld>
            <a:endParaRPr lang="fr-FR"/>
          </a:p>
        </p:txBody>
      </p:sp>
      <p:sp>
        <p:nvSpPr>
          <p:cNvPr id="8" name="Espace réservé du pied de page 7">
            <a:extLst>
              <a:ext uri="{FF2B5EF4-FFF2-40B4-BE49-F238E27FC236}">
                <a16:creationId xmlns:a16="http://schemas.microsoft.com/office/drawing/2014/main" id="{DFAE3CDE-3F09-43AF-A949-3400A0524FE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5B49502-9EC8-48DB-9AF1-27E350909665}"/>
              </a:ext>
            </a:extLst>
          </p:cNvPr>
          <p:cNvSpPr>
            <a:spLocks noGrp="1"/>
          </p:cNvSpPr>
          <p:nvPr>
            <p:ph type="sldNum" sz="quarter" idx="12"/>
          </p:nvPr>
        </p:nvSpPr>
        <p:spPr/>
        <p:txBody>
          <a:bodyPr/>
          <a:lstStyle/>
          <a:p>
            <a:fld id="{92BE4D1F-D3B5-4E7C-AC2F-C7F012CA783B}" type="slidenum">
              <a:rPr lang="fr-FR" smtClean="0"/>
              <a:t>‹N°›</a:t>
            </a:fld>
            <a:endParaRPr lang="fr-FR"/>
          </a:p>
        </p:txBody>
      </p:sp>
    </p:spTree>
    <p:extLst>
      <p:ext uri="{BB962C8B-B14F-4D97-AF65-F5344CB8AC3E}">
        <p14:creationId xmlns:p14="http://schemas.microsoft.com/office/powerpoint/2010/main" val="413680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47E67D-B068-4B10-86C5-2F0CAA93DF0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565CBB2-EC4A-4931-B5D1-345820471A91}"/>
              </a:ext>
            </a:extLst>
          </p:cNvPr>
          <p:cNvSpPr>
            <a:spLocks noGrp="1"/>
          </p:cNvSpPr>
          <p:nvPr>
            <p:ph type="dt" sz="half" idx="10"/>
          </p:nvPr>
        </p:nvSpPr>
        <p:spPr/>
        <p:txBody>
          <a:bodyPr/>
          <a:lstStyle/>
          <a:p>
            <a:fld id="{F571CEEF-2003-4AAF-9F70-9199AD6D806A}" type="datetimeFigureOut">
              <a:rPr lang="fr-FR" smtClean="0"/>
              <a:t>06/11/2023</a:t>
            </a:fld>
            <a:endParaRPr lang="fr-FR"/>
          </a:p>
        </p:txBody>
      </p:sp>
      <p:sp>
        <p:nvSpPr>
          <p:cNvPr id="4" name="Espace réservé du pied de page 3">
            <a:extLst>
              <a:ext uri="{FF2B5EF4-FFF2-40B4-BE49-F238E27FC236}">
                <a16:creationId xmlns:a16="http://schemas.microsoft.com/office/drawing/2014/main" id="{75CC9F75-E4FC-4B5A-AE8B-20665FBA839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DBC285C-D4EA-4202-AEF7-F648055EFAFD}"/>
              </a:ext>
            </a:extLst>
          </p:cNvPr>
          <p:cNvSpPr>
            <a:spLocks noGrp="1"/>
          </p:cNvSpPr>
          <p:nvPr>
            <p:ph type="sldNum" sz="quarter" idx="12"/>
          </p:nvPr>
        </p:nvSpPr>
        <p:spPr/>
        <p:txBody>
          <a:bodyPr/>
          <a:lstStyle/>
          <a:p>
            <a:fld id="{92BE4D1F-D3B5-4E7C-AC2F-C7F012CA783B}" type="slidenum">
              <a:rPr lang="fr-FR" smtClean="0"/>
              <a:t>‹N°›</a:t>
            </a:fld>
            <a:endParaRPr lang="fr-FR"/>
          </a:p>
        </p:txBody>
      </p:sp>
    </p:spTree>
    <p:extLst>
      <p:ext uri="{BB962C8B-B14F-4D97-AF65-F5344CB8AC3E}">
        <p14:creationId xmlns:p14="http://schemas.microsoft.com/office/powerpoint/2010/main" val="1428709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5B047E3-A85D-450A-B5AB-37D0F73E718A}"/>
              </a:ext>
            </a:extLst>
          </p:cNvPr>
          <p:cNvSpPr>
            <a:spLocks noGrp="1"/>
          </p:cNvSpPr>
          <p:nvPr>
            <p:ph type="dt" sz="half" idx="10"/>
          </p:nvPr>
        </p:nvSpPr>
        <p:spPr/>
        <p:txBody>
          <a:bodyPr/>
          <a:lstStyle/>
          <a:p>
            <a:fld id="{F571CEEF-2003-4AAF-9F70-9199AD6D806A}" type="datetimeFigureOut">
              <a:rPr lang="fr-FR" smtClean="0"/>
              <a:t>06/11/2023</a:t>
            </a:fld>
            <a:endParaRPr lang="fr-FR"/>
          </a:p>
        </p:txBody>
      </p:sp>
      <p:sp>
        <p:nvSpPr>
          <p:cNvPr id="3" name="Espace réservé du pied de page 2">
            <a:extLst>
              <a:ext uri="{FF2B5EF4-FFF2-40B4-BE49-F238E27FC236}">
                <a16:creationId xmlns:a16="http://schemas.microsoft.com/office/drawing/2014/main" id="{021B2D2D-B7F9-445A-82F7-584AB76D9F5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040D660-60D0-4B4F-B1C4-86ABD6A6C262}"/>
              </a:ext>
            </a:extLst>
          </p:cNvPr>
          <p:cNvSpPr>
            <a:spLocks noGrp="1"/>
          </p:cNvSpPr>
          <p:nvPr>
            <p:ph type="sldNum" sz="quarter" idx="12"/>
          </p:nvPr>
        </p:nvSpPr>
        <p:spPr/>
        <p:txBody>
          <a:bodyPr/>
          <a:lstStyle/>
          <a:p>
            <a:fld id="{92BE4D1F-D3B5-4E7C-AC2F-C7F012CA783B}" type="slidenum">
              <a:rPr lang="fr-FR" smtClean="0"/>
              <a:t>‹N°›</a:t>
            </a:fld>
            <a:endParaRPr lang="fr-FR"/>
          </a:p>
        </p:txBody>
      </p:sp>
    </p:spTree>
    <p:extLst>
      <p:ext uri="{BB962C8B-B14F-4D97-AF65-F5344CB8AC3E}">
        <p14:creationId xmlns:p14="http://schemas.microsoft.com/office/powerpoint/2010/main" val="968921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CD0F32-00BC-4EEE-A321-A6E744ABE79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95740E7-9CCE-4E58-BBC2-75509840D4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8E2572D-81C0-42DA-9CE1-A919DB28C5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DDED276-ED8D-4638-B578-09BFF9AA1597}"/>
              </a:ext>
            </a:extLst>
          </p:cNvPr>
          <p:cNvSpPr>
            <a:spLocks noGrp="1"/>
          </p:cNvSpPr>
          <p:nvPr>
            <p:ph type="dt" sz="half" idx="10"/>
          </p:nvPr>
        </p:nvSpPr>
        <p:spPr/>
        <p:txBody>
          <a:bodyPr/>
          <a:lstStyle/>
          <a:p>
            <a:fld id="{F571CEEF-2003-4AAF-9F70-9199AD6D806A}" type="datetimeFigureOut">
              <a:rPr lang="fr-FR" smtClean="0"/>
              <a:t>06/11/2023</a:t>
            </a:fld>
            <a:endParaRPr lang="fr-FR"/>
          </a:p>
        </p:txBody>
      </p:sp>
      <p:sp>
        <p:nvSpPr>
          <p:cNvPr id="6" name="Espace réservé du pied de page 5">
            <a:extLst>
              <a:ext uri="{FF2B5EF4-FFF2-40B4-BE49-F238E27FC236}">
                <a16:creationId xmlns:a16="http://schemas.microsoft.com/office/drawing/2014/main" id="{D89C9BA6-6874-4283-9D60-003A93EC2B9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3FB0DD4-74B4-42E0-9114-F6B398CEB93B}"/>
              </a:ext>
            </a:extLst>
          </p:cNvPr>
          <p:cNvSpPr>
            <a:spLocks noGrp="1"/>
          </p:cNvSpPr>
          <p:nvPr>
            <p:ph type="sldNum" sz="quarter" idx="12"/>
          </p:nvPr>
        </p:nvSpPr>
        <p:spPr/>
        <p:txBody>
          <a:bodyPr/>
          <a:lstStyle/>
          <a:p>
            <a:fld id="{92BE4D1F-D3B5-4E7C-AC2F-C7F012CA783B}" type="slidenum">
              <a:rPr lang="fr-FR" smtClean="0"/>
              <a:t>‹N°›</a:t>
            </a:fld>
            <a:endParaRPr lang="fr-FR"/>
          </a:p>
        </p:txBody>
      </p:sp>
    </p:spTree>
    <p:extLst>
      <p:ext uri="{BB962C8B-B14F-4D97-AF65-F5344CB8AC3E}">
        <p14:creationId xmlns:p14="http://schemas.microsoft.com/office/powerpoint/2010/main" val="3132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786407-9713-457F-BC76-5193B9AF9F2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FF24020-80B5-4A3E-9FB1-ACC5408C0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60BDB15-2850-4CA7-BD35-94075B65B5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A9529968-4E71-4873-AB31-6D321F46DD8D}"/>
              </a:ext>
            </a:extLst>
          </p:cNvPr>
          <p:cNvSpPr>
            <a:spLocks noGrp="1"/>
          </p:cNvSpPr>
          <p:nvPr>
            <p:ph type="dt" sz="half" idx="10"/>
          </p:nvPr>
        </p:nvSpPr>
        <p:spPr/>
        <p:txBody>
          <a:bodyPr/>
          <a:lstStyle/>
          <a:p>
            <a:fld id="{F571CEEF-2003-4AAF-9F70-9199AD6D806A}" type="datetimeFigureOut">
              <a:rPr lang="fr-FR" smtClean="0"/>
              <a:t>06/11/2023</a:t>
            </a:fld>
            <a:endParaRPr lang="fr-FR"/>
          </a:p>
        </p:txBody>
      </p:sp>
      <p:sp>
        <p:nvSpPr>
          <p:cNvPr id="6" name="Espace réservé du pied de page 5">
            <a:extLst>
              <a:ext uri="{FF2B5EF4-FFF2-40B4-BE49-F238E27FC236}">
                <a16:creationId xmlns:a16="http://schemas.microsoft.com/office/drawing/2014/main" id="{DB23869C-9520-4B0B-B83D-EAD284287A1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8A53786-FE5E-4DF9-966C-71B1F881116C}"/>
              </a:ext>
            </a:extLst>
          </p:cNvPr>
          <p:cNvSpPr>
            <a:spLocks noGrp="1"/>
          </p:cNvSpPr>
          <p:nvPr>
            <p:ph type="sldNum" sz="quarter" idx="12"/>
          </p:nvPr>
        </p:nvSpPr>
        <p:spPr/>
        <p:txBody>
          <a:bodyPr/>
          <a:lstStyle/>
          <a:p>
            <a:fld id="{92BE4D1F-D3B5-4E7C-AC2F-C7F012CA783B}" type="slidenum">
              <a:rPr lang="fr-FR" smtClean="0"/>
              <a:t>‹N°›</a:t>
            </a:fld>
            <a:endParaRPr lang="fr-FR"/>
          </a:p>
        </p:txBody>
      </p:sp>
    </p:spTree>
    <p:extLst>
      <p:ext uri="{BB962C8B-B14F-4D97-AF65-F5344CB8AC3E}">
        <p14:creationId xmlns:p14="http://schemas.microsoft.com/office/powerpoint/2010/main" val="519596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2000"/>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5A1288A-65A7-42B0-A83C-BB4E47E7E5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E38855E-147F-4D04-BB7A-0A94DC99F3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43BF483-1ECF-4F34-921F-D8463E235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1CEEF-2003-4AAF-9F70-9199AD6D806A}" type="datetimeFigureOut">
              <a:rPr lang="fr-FR" smtClean="0"/>
              <a:t>06/11/2023</a:t>
            </a:fld>
            <a:endParaRPr lang="fr-FR"/>
          </a:p>
        </p:txBody>
      </p:sp>
      <p:sp>
        <p:nvSpPr>
          <p:cNvPr id="5" name="Espace réservé du pied de page 4">
            <a:extLst>
              <a:ext uri="{FF2B5EF4-FFF2-40B4-BE49-F238E27FC236}">
                <a16:creationId xmlns:a16="http://schemas.microsoft.com/office/drawing/2014/main" id="{7B139D00-5CB5-4A3D-983E-D878B8ED5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48A6015-0022-47AE-B63F-28FE66DB2A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E4D1F-D3B5-4E7C-AC2F-C7F012CA783B}" type="slidenum">
              <a:rPr lang="fr-FR" smtClean="0"/>
              <a:t>‹N°›</a:t>
            </a:fld>
            <a:endParaRPr lang="fr-FR"/>
          </a:p>
        </p:txBody>
      </p:sp>
    </p:spTree>
    <p:extLst>
      <p:ext uri="{BB962C8B-B14F-4D97-AF65-F5344CB8AC3E}">
        <p14:creationId xmlns:p14="http://schemas.microsoft.com/office/powerpoint/2010/main" val="3832074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18B38D0-4614-4914-AE80-CA92EBDA5ECD}"/>
              </a:ext>
            </a:extLst>
          </p:cNvPr>
          <p:cNvPicPr>
            <a:picLocks noChangeAspect="1"/>
          </p:cNvPicPr>
          <p:nvPr/>
        </p:nvPicPr>
        <p:blipFill rotWithShape="1">
          <a:blip r:embed="rId2"/>
          <a:srcRect l="37893" t="45636" b="41855"/>
          <a:stretch/>
        </p:blipFill>
        <p:spPr>
          <a:xfrm>
            <a:off x="5976592" y="1558128"/>
            <a:ext cx="4845379" cy="2479409"/>
          </a:xfrm>
          <a:prstGeom prst="rect">
            <a:avLst/>
          </a:prstGeom>
        </p:spPr>
      </p:pic>
      <p:pic>
        <p:nvPicPr>
          <p:cNvPr id="5" name="Image 4">
            <a:extLst>
              <a:ext uri="{FF2B5EF4-FFF2-40B4-BE49-F238E27FC236}">
                <a16:creationId xmlns:a16="http://schemas.microsoft.com/office/drawing/2014/main" id="{836E7980-36AE-4A2C-A980-18327B22E4EB}"/>
              </a:ext>
            </a:extLst>
          </p:cNvPr>
          <p:cNvPicPr>
            <a:picLocks noChangeAspect="1"/>
          </p:cNvPicPr>
          <p:nvPr/>
        </p:nvPicPr>
        <p:blipFill rotWithShape="1">
          <a:blip r:embed="rId3"/>
          <a:srcRect t="23255" r="48484" b="53753"/>
          <a:stretch/>
        </p:blipFill>
        <p:spPr>
          <a:xfrm>
            <a:off x="1256909" y="2134217"/>
            <a:ext cx="3569615" cy="2205873"/>
          </a:xfrm>
          <a:prstGeom prst="rect">
            <a:avLst/>
          </a:prstGeom>
        </p:spPr>
      </p:pic>
      <p:pic>
        <p:nvPicPr>
          <p:cNvPr id="7" name="Image 6">
            <a:extLst>
              <a:ext uri="{FF2B5EF4-FFF2-40B4-BE49-F238E27FC236}">
                <a16:creationId xmlns:a16="http://schemas.microsoft.com/office/drawing/2014/main" id="{22A973C8-BB09-4634-BEF2-9CBA72A2BC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9332" y="4277244"/>
            <a:ext cx="1417224" cy="1969839"/>
          </a:xfrm>
          <a:prstGeom prst="rect">
            <a:avLst/>
          </a:prstGeom>
        </p:spPr>
      </p:pic>
      <p:sp>
        <p:nvSpPr>
          <p:cNvPr id="8" name="ZoneTexte 7">
            <a:extLst>
              <a:ext uri="{FF2B5EF4-FFF2-40B4-BE49-F238E27FC236}">
                <a16:creationId xmlns:a16="http://schemas.microsoft.com/office/drawing/2014/main" id="{826C3BE4-0C0C-4174-B653-5F5C8006733A}"/>
              </a:ext>
            </a:extLst>
          </p:cNvPr>
          <p:cNvSpPr txBox="1"/>
          <p:nvPr/>
        </p:nvSpPr>
        <p:spPr>
          <a:xfrm>
            <a:off x="395926" y="207742"/>
            <a:ext cx="6890994" cy="1077218"/>
          </a:xfrm>
          <a:prstGeom prst="rect">
            <a:avLst/>
          </a:prstGeom>
          <a:solidFill>
            <a:srgbClr val="009999"/>
          </a:solidFill>
        </p:spPr>
        <p:txBody>
          <a:bodyPr wrap="square" rtlCol="0">
            <a:spAutoFit/>
          </a:bodyPr>
          <a:lstStyle/>
          <a:p>
            <a:pPr algn="ctr"/>
            <a:r>
              <a:rPr lang="fr-FR" sz="3200" b="1" cap="small" dirty="0">
                <a:solidFill>
                  <a:schemeClr val="bg1"/>
                </a:solidFill>
              </a:rPr>
              <a:t>Les métiers du soin et de l’accompagnement de la Personne Agée</a:t>
            </a:r>
          </a:p>
        </p:txBody>
      </p:sp>
      <p:pic>
        <p:nvPicPr>
          <p:cNvPr id="10" name="Image 9">
            <a:extLst>
              <a:ext uri="{FF2B5EF4-FFF2-40B4-BE49-F238E27FC236}">
                <a16:creationId xmlns:a16="http://schemas.microsoft.com/office/drawing/2014/main" id="{1B088370-680F-43BE-B4FA-7D3ED723BF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926" y="5612887"/>
            <a:ext cx="3049964" cy="975988"/>
          </a:xfrm>
          <a:prstGeom prst="rect">
            <a:avLst/>
          </a:prstGeom>
        </p:spPr>
      </p:pic>
    </p:spTree>
    <p:extLst>
      <p:ext uri="{BB962C8B-B14F-4D97-AF65-F5344CB8AC3E}">
        <p14:creationId xmlns:p14="http://schemas.microsoft.com/office/powerpoint/2010/main" val="2804690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C688A40-B7B6-4CF0-B013-7D8C8F6E75C1}"/>
              </a:ext>
            </a:extLst>
          </p:cNvPr>
          <p:cNvSpPr>
            <a:spLocks noGrp="1"/>
          </p:cNvSpPr>
          <p:nvPr>
            <p:ph idx="1"/>
          </p:nvPr>
        </p:nvSpPr>
        <p:spPr>
          <a:xfrm>
            <a:off x="3073139" y="3695307"/>
            <a:ext cx="8742237" cy="2670192"/>
          </a:xfrm>
        </p:spPr>
        <p:txBody>
          <a:bodyPr>
            <a:normAutofit/>
          </a:bodyPr>
          <a:lstStyle/>
          <a:p>
            <a:pPr>
              <a:buFont typeface="Wingdings" panose="05000000000000000000" pitchFamily="2" charset="2"/>
              <a:buChar char="Ø"/>
            </a:pPr>
            <a:r>
              <a:rPr lang="fr-FR" dirty="0">
                <a:solidFill>
                  <a:srgbClr val="800080"/>
                </a:solidFill>
              </a:rPr>
              <a:t> Des perspectives de formation et d’évolution</a:t>
            </a:r>
          </a:p>
          <a:p>
            <a:pPr>
              <a:buFont typeface="Wingdings" panose="05000000000000000000" pitchFamily="2" charset="2"/>
              <a:buChar char="Ø"/>
            </a:pPr>
            <a:r>
              <a:rPr lang="fr-FR" dirty="0">
                <a:solidFill>
                  <a:srgbClr val="800080"/>
                </a:solidFill>
              </a:rPr>
              <a:t> A domicile ou en structures, des conditions de travail différentes</a:t>
            </a:r>
          </a:p>
          <a:p>
            <a:pPr marL="0" indent="0">
              <a:buNone/>
            </a:pPr>
            <a:r>
              <a:rPr lang="fr-FR" dirty="0">
                <a:solidFill>
                  <a:srgbClr val="800080"/>
                </a:solidFill>
              </a:rPr>
              <a:t>( autonomie, encadrement, horaires, mobilité )</a:t>
            </a:r>
          </a:p>
          <a:p>
            <a:pPr>
              <a:buFont typeface="Wingdings" panose="05000000000000000000" pitchFamily="2" charset="2"/>
              <a:buChar char="Ø"/>
            </a:pPr>
            <a:r>
              <a:rPr lang="fr-FR" dirty="0">
                <a:solidFill>
                  <a:srgbClr val="800080"/>
                </a:solidFill>
              </a:rPr>
              <a:t> Des qualités humaines importantes</a:t>
            </a:r>
          </a:p>
        </p:txBody>
      </p:sp>
      <p:pic>
        <p:nvPicPr>
          <p:cNvPr id="4" name="Image 3">
            <a:extLst>
              <a:ext uri="{FF2B5EF4-FFF2-40B4-BE49-F238E27FC236}">
                <a16:creationId xmlns:a16="http://schemas.microsoft.com/office/drawing/2014/main" id="{36F5BADA-B600-4CC9-AAA1-11A3BBC32F82}"/>
              </a:ext>
            </a:extLst>
          </p:cNvPr>
          <p:cNvPicPr>
            <a:picLocks noChangeAspect="1"/>
          </p:cNvPicPr>
          <p:nvPr/>
        </p:nvPicPr>
        <p:blipFill>
          <a:blip r:embed="rId2"/>
          <a:stretch>
            <a:fillRect/>
          </a:stretch>
        </p:blipFill>
        <p:spPr>
          <a:xfrm>
            <a:off x="1244874" y="294538"/>
            <a:ext cx="6299712" cy="3400769"/>
          </a:xfrm>
          <a:prstGeom prst="rect">
            <a:avLst/>
          </a:prstGeom>
        </p:spPr>
      </p:pic>
      <p:pic>
        <p:nvPicPr>
          <p:cNvPr id="5" name="Image 4">
            <a:extLst>
              <a:ext uri="{FF2B5EF4-FFF2-40B4-BE49-F238E27FC236}">
                <a16:creationId xmlns:a16="http://schemas.microsoft.com/office/drawing/2014/main" id="{3D73B8D3-DA3C-408A-98B0-2F3040FD2447}"/>
              </a:ext>
            </a:extLst>
          </p:cNvPr>
          <p:cNvPicPr>
            <a:picLocks noChangeAspect="1"/>
          </p:cNvPicPr>
          <p:nvPr/>
        </p:nvPicPr>
        <p:blipFill rotWithShape="1">
          <a:blip r:embed="rId3"/>
          <a:srcRect l="7211" t="15395" r="51517" b="26736"/>
          <a:stretch/>
        </p:blipFill>
        <p:spPr>
          <a:xfrm>
            <a:off x="8691512" y="1234652"/>
            <a:ext cx="1885361" cy="1989316"/>
          </a:xfrm>
          <a:prstGeom prst="rect">
            <a:avLst/>
          </a:prstGeom>
        </p:spPr>
      </p:pic>
      <p:pic>
        <p:nvPicPr>
          <p:cNvPr id="6" name="Image 5">
            <a:extLst>
              <a:ext uri="{FF2B5EF4-FFF2-40B4-BE49-F238E27FC236}">
                <a16:creationId xmlns:a16="http://schemas.microsoft.com/office/drawing/2014/main" id="{012C027F-BB57-4D67-B38E-D15F40EB977A}"/>
              </a:ext>
            </a:extLst>
          </p:cNvPr>
          <p:cNvPicPr>
            <a:picLocks noChangeAspect="1"/>
          </p:cNvPicPr>
          <p:nvPr/>
        </p:nvPicPr>
        <p:blipFill rotWithShape="1">
          <a:blip r:embed="rId4"/>
          <a:srcRect l="10232" t="19931" r="50894" b="25224"/>
          <a:stretch/>
        </p:blipFill>
        <p:spPr>
          <a:xfrm>
            <a:off x="615677" y="4091233"/>
            <a:ext cx="1948413" cy="2062113"/>
          </a:xfrm>
          <a:prstGeom prst="rect">
            <a:avLst/>
          </a:prstGeom>
        </p:spPr>
      </p:pic>
    </p:spTree>
    <p:extLst>
      <p:ext uri="{BB962C8B-B14F-4D97-AF65-F5344CB8AC3E}">
        <p14:creationId xmlns:p14="http://schemas.microsoft.com/office/powerpoint/2010/main" val="1743819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032B76DB-BCEE-421A-90EA-343085AC5B4A}"/>
              </a:ext>
            </a:extLst>
          </p:cNvPr>
          <p:cNvPicPr>
            <a:picLocks noGrp="1" noChangeAspect="1"/>
          </p:cNvPicPr>
          <p:nvPr>
            <p:ph idx="1"/>
          </p:nvPr>
        </p:nvPicPr>
        <p:blipFill rotWithShape="1">
          <a:blip r:embed="rId2"/>
          <a:srcRect l="11899" t="27226" r="15350" b="12021"/>
          <a:stretch/>
        </p:blipFill>
        <p:spPr>
          <a:xfrm>
            <a:off x="4328491" y="3300950"/>
            <a:ext cx="7572435" cy="3557050"/>
          </a:xfrm>
          <a:prstGeom prst="rect">
            <a:avLst/>
          </a:prstGeom>
        </p:spPr>
      </p:pic>
      <p:pic>
        <p:nvPicPr>
          <p:cNvPr id="4" name="Image 3">
            <a:extLst>
              <a:ext uri="{FF2B5EF4-FFF2-40B4-BE49-F238E27FC236}">
                <a16:creationId xmlns:a16="http://schemas.microsoft.com/office/drawing/2014/main" id="{EFF59D4E-6C70-41FE-92EA-CBA05AE69C46}"/>
              </a:ext>
            </a:extLst>
          </p:cNvPr>
          <p:cNvPicPr>
            <a:picLocks noChangeAspect="1"/>
          </p:cNvPicPr>
          <p:nvPr/>
        </p:nvPicPr>
        <p:blipFill rotWithShape="1">
          <a:blip r:embed="rId3"/>
          <a:srcRect l="12758" t="19519" r="15026" b="18763"/>
          <a:stretch/>
        </p:blipFill>
        <p:spPr>
          <a:xfrm>
            <a:off x="838201" y="273378"/>
            <a:ext cx="6297890" cy="3027572"/>
          </a:xfrm>
          <a:prstGeom prst="rect">
            <a:avLst/>
          </a:prstGeom>
        </p:spPr>
      </p:pic>
    </p:spTree>
    <p:extLst>
      <p:ext uri="{BB962C8B-B14F-4D97-AF65-F5344CB8AC3E}">
        <p14:creationId xmlns:p14="http://schemas.microsoft.com/office/powerpoint/2010/main" val="624531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5EDCC9-3048-490E-92F6-2D9FD198DB52}"/>
              </a:ext>
            </a:extLst>
          </p:cNvPr>
          <p:cNvSpPr>
            <a:spLocks noGrp="1"/>
          </p:cNvSpPr>
          <p:nvPr>
            <p:ph type="title"/>
          </p:nvPr>
        </p:nvSpPr>
        <p:spPr>
          <a:xfrm>
            <a:off x="762786" y="542040"/>
            <a:ext cx="10515600" cy="1325563"/>
          </a:xfrm>
        </p:spPr>
        <p:txBody>
          <a:bodyPr>
            <a:normAutofit fontScale="90000"/>
          </a:bodyPr>
          <a:lstStyle/>
          <a:p>
            <a:r>
              <a:rPr lang="fr-FR" sz="3100" b="1" dirty="0"/>
              <a:t>Une croissance plus soutenue dans les départements de l’est de la région</a:t>
            </a:r>
            <a:br>
              <a:rPr lang="fr-FR" sz="1800" b="1" dirty="0"/>
            </a:br>
            <a:r>
              <a:rPr lang="fr-FR" sz="1800" dirty="0"/>
              <a:t>Dans les départements situés à l’est de la région, la croissance de la population âgée dépendante serait particulièrement élevée entre 2015 et 2030. C’est notamment le cas de la Haute-Savoie (+ 43 %), de l’Ain (+ 37 %), de l’Isère (+ 32 %) et de la Savoie (+ 32 %). L’Ain et la Haute-Savoie, du fait de leur position frontalière avec le canton de Genève, sont des départements qui accueillent des populations aux âges actifs, avec un rythme annuel de croissance démographique extrêmement fort. Cette population, si elle restait sur place à l’âge de la retraite, serait nombreuse aux âges de la dépendance à l’horizon 2030. </a:t>
            </a:r>
            <a:br>
              <a:rPr lang="fr-FR" dirty="0"/>
            </a:br>
            <a:endParaRPr lang="fr-FR" dirty="0"/>
          </a:p>
        </p:txBody>
      </p:sp>
      <p:pic>
        <p:nvPicPr>
          <p:cNvPr id="4" name="Espace réservé du contenu 3">
            <a:extLst>
              <a:ext uri="{FF2B5EF4-FFF2-40B4-BE49-F238E27FC236}">
                <a16:creationId xmlns:a16="http://schemas.microsoft.com/office/drawing/2014/main" id="{381B9E75-487D-4DC9-86A0-FD6C3A50BB72}"/>
              </a:ext>
            </a:extLst>
          </p:cNvPr>
          <p:cNvPicPr>
            <a:picLocks noGrp="1" noChangeAspect="1"/>
          </p:cNvPicPr>
          <p:nvPr>
            <p:ph idx="1"/>
          </p:nvPr>
        </p:nvPicPr>
        <p:blipFill rotWithShape="1">
          <a:blip r:embed="rId2"/>
          <a:srcRect l="9009" t="36848" r="50000" b="9155"/>
          <a:stretch/>
        </p:blipFill>
        <p:spPr>
          <a:xfrm>
            <a:off x="3022861" y="2186101"/>
            <a:ext cx="6146277" cy="4554253"/>
          </a:xfrm>
          <a:prstGeom prst="rect">
            <a:avLst/>
          </a:prstGeom>
        </p:spPr>
      </p:pic>
    </p:spTree>
    <p:extLst>
      <p:ext uri="{BB962C8B-B14F-4D97-AF65-F5344CB8AC3E}">
        <p14:creationId xmlns:p14="http://schemas.microsoft.com/office/powerpoint/2010/main" val="4105610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C82FFE-0381-4A09-825E-5CD63DAADB89}"/>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DD434EB3-769C-4450-9FF4-0C23915749AA}"/>
              </a:ext>
            </a:extLst>
          </p:cNvPr>
          <p:cNvPicPr>
            <a:picLocks noGrp="1" noChangeAspect="1"/>
          </p:cNvPicPr>
          <p:nvPr>
            <p:ph idx="1"/>
          </p:nvPr>
        </p:nvPicPr>
        <p:blipFill rotWithShape="1">
          <a:blip r:embed="rId2"/>
          <a:srcRect l="25668" t="29320" r="28756" b="37751"/>
          <a:stretch/>
        </p:blipFill>
        <p:spPr>
          <a:xfrm>
            <a:off x="5541364" y="876682"/>
            <a:ext cx="6650636" cy="2702931"/>
          </a:xfrm>
          <a:prstGeom prst="rect">
            <a:avLst/>
          </a:prstGeom>
        </p:spPr>
      </p:pic>
      <p:pic>
        <p:nvPicPr>
          <p:cNvPr id="5" name="Image 4">
            <a:extLst>
              <a:ext uri="{FF2B5EF4-FFF2-40B4-BE49-F238E27FC236}">
                <a16:creationId xmlns:a16="http://schemas.microsoft.com/office/drawing/2014/main" id="{3C665C11-C89D-41F5-BE57-BFF67CE2F1AE}"/>
              </a:ext>
            </a:extLst>
          </p:cNvPr>
          <p:cNvPicPr>
            <a:picLocks noChangeAspect="1"/>
          </p:cNvPicPr>
          <p:nvPr/>
        </p:nvPicPr>
        <p:blipFill rotWithShape="1">
          <a:blip r:embed="rId3"/>
          <a:srcRect l="29691" t="21993" r="38917" b="20138"/>
          <a:stretch/>
        </p:blipFill>
        <p:spPr>
          <a:xfrm>
            <a:off x="118366" y="490182"/>
            <a:ext cx="5486400" cy="5689099"/>
          </a:xfrm>
          <a:prstGeom prst="rect">
            <a:avLst/>
          </a:prstGeom>
        </p:spPr>
      </p:pic>
      <p:pic>
        <p:nvPicPr>
          <p:cNvPr id="6" name="Image 5">
            <a:extLst>
              <a:ext uri="{FF2B5EF4-FFF2-40B4-BE49-F238E27FC236}">
                <a16:creationId xmlns:a16="http://schemas.microsoft.com/office/drawing/2014/main" id="{86E39C9E-4DC9-45BE-A198-57A27EA28B95}"/>
              </a:ext>
            </a:extLst>
          </p:cNvPr>
          <p:cNvPicPr>
            <a:picLocks noChangeAspect="1"/>
          </p:cNvPicPr>
          <p:nvPr/>
        </p:nvPicPr>
        <p:blipFill>
          <a:blip r:embed="rId4"/>
          <a:stretch>
            <a:fillRect/>
          </a:stretch>
        </p:blipFill>
        <p:spPr>
          <a:xfrm>
            <a:off x="7858022" y="3873421"/>
            <a:ext cx="1908147" cy="1389503"/>
          </a:xfrm>
          <a:prstGeom prst="rect">
            <a:avLst/>
          </a:prstGeom>
        </p:spPr>
      </p:pic>
    </p:spTree>
    <p:extLst>
      <p:ext uri="{BB962C8B-B14F-4D97-AF65-F5344CB8AC3E}">
        <p14:creationId xmlns:p14="http://schemas.microsoft.com/office/powerpoint/2010/main" val="1589040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22F0BD17-87DF-4D1F-801A-D331D9D8F30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455" b="14570"/>
          <a:stretch/>
        </p:blipFill>
        <p:spPr>
          <a:xfrm>
            <a:off x="3836709" y="0"/>
            <a:ext cx="3842355" cy="6831132"/>
          </a:xfrm>
        </p:spPr>
      </p:pic>
    </p:spTree>
    <p:extLst>
      <p:ext uri="{BB962C8B-B14F-4D97-AF65-F5344CB8AC3E}">
        <p14:creationId xmlns:p14="http://schemas.microsoft.com/office/powerpoint/2010/main" val="3914575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1AE85A0-78C8-4AB4-81E2-20C9B4605005}"/>
              </a:ext>
            </a:extLst>
          </p:cNvPr>
          <p:cNvSpPr txBox="1"/>
          <p:nvPr/>
        </p:nvSpPr>
        <p:spPr>
          <a:xfrm>
            <a:off x="427963" y="2454965"/>
            <a:ext cx="5668037"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Hygiène et confort, accueil, soutien relationnel, installation et transfert des patients, encadrement de stagiaires... L’aide-soignant dispense des soins de la vie quotidienne ou des soins aigus pour préserver la continuité de la vie, restaurer le bien-être et l’autonomie en collaboration étroite avec son équipe, dont le médecin et l’infirmier.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CC0099"/>
                </a:solidFill>
                <a:effectLst/>
                <a:uLnTx/>
                <a:uFillTx/>
                <a:latin typeface="Calibri Light" panose="020F0302020204030204"/>
                <a:ea typeface="+mn-ea"/>
                <a:cs typeface="+mn-cs"/>
              </a:rPr>
              <a:t>Compétences et missions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Intégré à une équipe de soins, l’aide-soignant réalise les soins dits de la « vie quotidienne » sous le contrôle d’un infirmier et collabore avec lui pour la réalisation des soins aigus.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Doté de capacités relationnelles, il contribue au bien-être des personnes en les soutenant pour leurs gestes de tous les jours et en les accompagnant dans le maintien de leur autonomie. L’aide-soignant est également formé aux techniques et aux règles de sécurité lors de leurs déplacements. Il a appris à observer l’état de santé afin de dépister les anomalies et peut intervenir selon ses compétences.</a:t>
            </a:r>
          </a:p>
        </p:txBody>
      </p:sp>
      <p:sp>
        <p:nvSpPr>
          <p:cNvPr id="6" name="ZoneTexte 5">
            <a:extLst>
              <a:ext uri="{FF2B5EF4-FFF2-40B4-BE49-F238E27FC236}">
                <a16:creationId xmlns:a16="http://schemas.microsoft.com/office/drawing/2014/main" id="{B90B6A74-553F-463A-A698-C1BEC26D6AF6}"/>
              </a:ext>
            </a:extLst>
          </p:cNvPr>
          <p:cNvSpPr txBox="1"/>
          <p:nvPr/>
        </p:nvSpPr>
        <p:spPr>
          <a:xfrm>
            <a:off x="7374835" y="245496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B8D3FEE9-C5C3-40A7-8093-57DB625B747A}"/>
              </a:ext>
            </a:extLst>
          </p:cNvPr>
          <p:cNvSpPr txBox="1"/>
          <p:nvPr/>
        </p:nvSpPr>
        <p:spPr>
          <a:xfrm>
            <a:off x="6415595" y="612844"/>
            <a:ext cx="5389142"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CC0099"/>
                </a:solidFill>
                <a:effectLst/>
                <a:uLnTx/>
                <a:uFillTx/>
                <a:latin typeface="Calibri Light" panose="020F0302020204030204"/>
                <a:ea typeface="+mn-ea"/>
                <a:cs typeface="+mn-cs"/>
              </a:rPr>
              <a:t>Où travaille l’AS et auprès de quel public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prstClr val="black"/>
                </a:solidFill>
                <a:latin typeface="Calibri" panose="020F0502020204030204"/>
              </a:rPr>
              <a:t>Le métier d’aide-soignant s’exerce dans diverses structures : qu’elles soient sanitaires (à l’hôpital et en clinique), médico-sociales (hébergement spécialisé...) ou sociales (centre d’accueil) ou à domicile. Ils peuvent ainsi prendre en charge différents publics avec des missions variées.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CC0099"/>
                </a:solidFill>
                <a:effectLst/>
                <a:uLnTx/>
                <a:uFillTx/>
                <a:latin typeface="Calibri Light" panose="020F0302020204030204"/>
                <a:ea typeface="+mn-ea"/>
                <a:cs typeface="+mn-cs"/>
              </a:rPr>
              <a:t>Rémunération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prstClr val="black"/>
                </a:solidFill>
                <a:latin typeface="Calibri" panose="020F0502020204030204"/>
              </a:rPr>
              <a:t>À l’hôpital et en EHPAD public, le salaire d’un aide-soignant est désormais de 1 760 € nets mensuels en début de carrière et de 2 830 € nets mensuels en fin de carrière.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CC0099"/>
                </a:solidFill>
                <a:effectLst/>
                <a:uLnTx/>
                <a:uFillTx/>
                <a:latin typeface="Calibri Light" panose="020F0302020204030204"/>
                <a:ea typeface="+mn-ea"/>
                <a:cs typeface="+mn-cs"/>
              </a:rPr>
              <a:t>Comment devenir aide-soignant et quelles évolutions de carrière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prstClr val="black"/>
                </a:solidFill>
                <a:latin typeface="Calibri" panose="020F0502020204030204"/>
              </a:rPr>
              <a:t>Accessible sans condition de diplôme, la formation d’aide-soignant dure un an en IFAS (Institut de Formation des Aides-Soignants), à parts égales entre enseignements théoriques et stages. Elle est accessible via la formation initiale ou continue, en mobilisant le cas échéant la validation des acquis de l’expérience ou l’apprentissage. Plusieurs formations sanitaires proposent des passerelles pour les aides-soignants diplômés en particulier depuis 2022. Ainsi, ceux-ci peuvent évoluer vers les métiers d’infirmier en intégrant un IFSI (institut de formation en soins infirmiers), d’auxiliaire de puériculture et d’ambulancier.</a:t>
            </a:r>
          </a:p>
        </p:txBody>
      </p:sp>
      <p:pic>
        <p:nvPicPr>
          <p:cNvPr id="4" name="Image 3">
            <a:extLst>
              <a:ext uri="{FF2B5EF4-FFF2-40B4-BE49-F238E27FC236}">
                <a16:creationId xmlns:a16="http://schemas.microsoft.com/office/drawing/2014/main" id="{794380F3-BDDB-4F18-905C-DEB0328FBED5}"/>
              </a:ext>
            </a:extLst>
          </p:cNvPr>
          <p:cNvPicPr>
            <a:picLocks noChangeAspect="1"/>
          </p:cNvPicPr>
          <p:nvPr/>
        </p:nvPicPr>
        <p:blipFill rotWithShape="1">
          <a:blip r:embed="rId2"/>
          <a:srcRect l="38160" t="33127" r="29279" b="54639"/>
          <a:stretch/>
        </p:blipFill>
        <p:spPr>
          <a:xfrm>
            <a:off x="3936802" y="241337"/>
            <a:ext cx="2318995" cy="2213628"/>
          </a:xfrm>
          <a:prstGeom prst="rect">
            <a:avLst/>
          </a:prstGeom>
        </p:spPr>
      </p:pic>
      <p:sp>
        <p:nvSpPr>
          <p:cNvPr id="9" name="ZoneTexte 8">
            <a:extLst>
              <a:ext uri="{FF2B5EF4-FFF2-40B4-BE49-F238E27FC236}">
                <a16:creationId xmlns:a16="http://schemas.microsoft.com/office/drawing/2014/main" id="{6447B4E0-EA06-439B-972E-E07EDAAFFA65}"/>
              </a:ext>
            </a:extLst>
          </p:cNvPr>
          <p:cNvSpPr txBox="1"/>
          <p:nvPr/>
        </p:nvSpPr>
        <p:spPr>
          <a:xfrm>
            <a:off x="302212" y="1080385"/>
            <a:ext cx="3760342" cy="535531"/>
          </a:xfrm>
          <a:prstGeom prst="rect">
            <a:avLst/>
          </a:prstGeom>
          <a:noFill/>
        </p:spPr>
        <p:txBody>
          <a:bodyPr wrap="square" rtlCol="0">
            <a:spAutoFit/>
          </a:bodyPr>
          <a:lstStyle/>
          <a:p>
            <a:pPr marL="571500" lvl="0" indent="-571500">
              <a:lnSpc>
                <a:spcPct val="90000"/>
              </a:lnSpc>
              <a:spcBef>
                <a:spcPct val="0"/>
              </a:spcBef>
              <a:buFont typeface="Wingdings" panose="05000000000000000000" pitchFamily="2" charset="2"/>
              <a:buChar char="q"/>
              <a:defRPr/>
            </a:pPr>
            <a:r>
              <a:rPr lang="fr-FR" sz="3200" b="1">
                <a:solidFill>
                  <a:srgbClr val="CC0099"/>
                </a:solidFill>
                <a:latin typeface="Calibri Light" panose="020F0302020204030204"/>
              </a:rPr>
              <a:t> AIDE-SOIGNANT </a:t>
            </a:r>
            <a:endParaRPr lang="fr-FR" sz="3200" b="1" dirty="0">
              <a:solidFill>
                <a:srgbClr val="CC0099"/>
              </a:solidFill>
              <a:latin typeface="Calibri Light" panose="020F0302020204030204"/>
            </a:endParaRPr>
          </a:p>
        </p:txBody>
      </p:sp>
    </p:spTree>
    <p:extLst>
      <p:ext uri="{BB962C8B-B14F-4D97-AF65-F5344CB8AC3E}">
        <p14:creationId xmlns:p14="http://schemas.microsoft.com/office/powerpoint/2010/main" val="3390062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A3990E0-DB4E-42C1-94D9-79830152FB50}"/>
              </a:ext>
            </a:extLst>
          </p:cNvPr>
          <p:cNvSpPr>
            <a:spLocks noGrp="1"/>
          </p:cNvSpPr>
          <p:nvPr>
            <p:ph idx="1"/>
          </p:nvPr>
        </p:nvSpPr>
        <p:spPr>
          <a:xfrm>
            <a:off x="99164" y="961329"/>
            <a:ext cx="6113745" cy="5671203"/>
          </a:xfrm>
        </p:spPr>
        <p:txBody>
          <a:bodyPr>
            <a:normAutofit lnSpcReduction="10000"/>
          </a:bodyPr>
          <a:lstStyle/>
          <a:p>
            <a:pPr marL="0" indent="0">
              <a:buNone/>
            </a:pPr>
            <a:r>
              <a:rPr lang="fr-FR" sz="1600" b="1" dirty="0"/>
              <a:t>L’accompagnant éducatif et social, intervient auprès d’enfants, d’adolescents, d’adultes ou de personnes âgées en situation de vulnérabilité ou de handicap, pour compenser leur perte d’autonomie, les aider dans leur vie quotidienne et leur permettre d’être acteurs de leur projet de vie.</a:t>
            </a:r>
          </a:p>
          <a:p>
            <a:pPr marL="0" indent="0">
              <a:buNone/>
            </a:pPr>
            <a:r>
              <a:rPr lang="fr-FR" sz="2400" b="1" dirty="0">
                <a:solidFill>
                  <a:srgbClr val="FF9933"/>
                </a:solidFill>
                <a:latin typeface="+mj-lt"/>
                <a:ea typeface="+mj-ea"/>
                <a:cs typeface="+mj-cs"/>
              </a:rPr>
              <a:t>Compétences et missions :</a:t>
            </a:r>
          </a:p>
          <a:p>
            <a:pPr marL="0" indent="0">
              <a:buNone/>
            </a:pPr>
            <a:r>
              <a:rPr lang="fr-FR" sz="1500" dirty="0"/>
              <a:t>L’</a:t>
            </a:r>
            <a:r>
              <a:rPr lang="fr-FR" sz="1400" dirty="0"/>
              <a:t>accompagnant éducatif et social intervient auprès de personnes pour les aider dans leur vie quotidienne :</a:t>
            </a:r>
          </a:p>
          <a:p>
            <a:pPr marL="0" indent="0">
              <a:buNone/>
            </a:pPr>
            <a:r>
              <a:rPr lang="fr-FR" sz="1400" dirty="0"/>
              <a:t>•alimentation, hygiène, aide aux déplacements, entretien du cadre de vie ; </a:t>
            </a:r>
          </a:p>
          <a:p>
            <a:pPr marL="0" indent="0">
              <a:buNone/>
            </a:pPr>
            <a:r>
              <a:rPr lang="fr-FR" sz="1400" dirty="0"/>
              <a:t>•favoriser leur épanouissement social et relationnel ; </a:t>
            </a:r>
          </a:p>
          <a:p>
            <a:pPr marL="0" indent="0">
              <a:buNone/>
            </a:pPr>
            <a:r>
              <a:rPr lang="fr-FR" sz="1400" dirty="0"/>
              <a:t>•maintenir ou développer leur autonomie ; </a:t>
            </a:r>
          </a:p>
          <a:p>
            <a:pPr marL="0" lvl="0" indent="0">
              <a:lnSpc>
                <a:spcPct val="100000"/>
              </a:lnSpc>
              <a:spcBef>
                <a:spcPts val="0"/>
              </a:spcBef>
              <a:buNone/>
            </a:pPr>
            <a:r>
              <a:rPr lang="fr-FR" sz="1400" dirty="0"/>
              <a:t>•assurer le lien avec les familles et les aidants.</a:t>
            </a:r>
            <a:r>
              <a:rPr lang="fr-FR" sz="1400" b="1" dirty="0">
                <a:solidFill>
                  <a:srgbClr val="CC0099"/>
                </a:solidFill>
                <a:latin typeface="Calibri Light" panose="020F0302020204030204"/>
              </a:rPr>
              <a:t> </a:t>
            </a:r>
          </a:p>
          <a:p>
            <a:pPr marL="0" lvl="0" indent="0">
              <a:lnSpc>
                <a:spcPct val="100000"/>
              </a:lnSpc>
              <a:spcBef>
                <a:spcPts val="0"/>
              </a:spcBef>
              <a:buNone/>
            </a:pPr>
            <a:r>
              <a:rPr lang="fr-FR" sz="2400" b="1" dirty="0">
                <a:solidFill>
                  <a:srgbClr val="FF9933"/>
                </a:solidFill>
                <a:latin typeface="+mj-lt"/>
                <a:ea typeface="+mj-ea"/>
                <a:cs typeface="+mj-cs"/>
              </a:rPr>
              <a:t>Où travaille l’AES et auprès de quel public ? </a:t>
            </a:r>
          </a:p>
          <a:p>
            <a:pPr marL="0" indent="0">
              <a:lnSpc>
                <a:spcPct val="100000"/>
              </a:lnSpc>
              <a:buNone/>
            </a:pPr>
            <a:r>
              <a:rPr lang="fr-FR" sz="1400" dirty="0"/>
              <a:t>L’accompagnant éducatif et social, en fonction de la spécialité qu’il aura choisie, pourra exercer sur différents lieux d’intervention : au domicile des personnes via des Services d’Aide et d’Accompagnement à Domicile (SAAD), des Services d’Aide à la Personne (SAP), des Services de Soins Infirmiers à Domicile (SSIAD) ou des Services Polyvalents d’Aide et de Soins à Domicile (SPASAD) ; dans une structure médico-sociale comme les Établissements et Services d’Aides par le Travail (ESAT), Établissement d’Hébergement pour Personnes Agées Dépendantes (EHPAD), Unités de Soins Longue Durée (USLD), Instituts </a:t>
            </a:r>
            <a:r>
              <a:rPr lang="fr-FR" sz="1400" dirty="0" err="1"/>
              <a:t>Médico-Éducatifs</a:t>
            </a:r>
            <a:r>
              <a:rPr lang="fr-FR" sz="1400" dirty="0"/>
              <a:t> (IME) ; en crèches, en milieu scolaire ou en centres d’activités et de loisirs.</a:t>
            </a:r>
          </a:p>
        </p:txBody>
      </p:sp>
      <p:sp>
        <p:nvSpPr>
          <p:cNvPr id="6" name="ZoneTexte 5">
            <a:extLst>
              <a:ext uri="{FF2B5EF4-FFF2-40B4-BE49-F238E27FC236}">
                <a16:creationId xmlns:a16="http://schemas.microsoft.com/office/drawing/2014/main" id="{F22C32D1-20B0-43D6-83EA-DB4DC0B32174}"/>
              </a:ext>
            </a:extLst>
          </p:cNvPr>
          <p:cNvSpPr txBox="1"/>
          <p:nvPr/>
        </p:nvSpPr>
        <p:spPr>
          <a:xfrm>
            <a:off x="838199" y="225468"/>
            <a:ext cx="8042753" cy="535531"/>
          </a:xfrm>
          <a:prstGeom prst="rect">
            <a:avLst/>
          </a:prstGeom>
          <a:noFill/>
        </p:spPr>
        <p:txBody>
          <a:bodyPr wrap="square" rtlCol="0">
            <a:spAutoFit/>
          </a:bodyPr>
          <a:lstStyle/>
          <a:p>
            <a:pPr marL="571500" marR="0" lvl="0" indent="-5715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fr-FR" sz="3200" b="1" i="0" u="none" strike="noStrike" kern="1200" cap="none" spc="0" normalizeH="0" baseline="0" noProof="0" dirty="0">
                <a:ln>
                  <a:noFill/>
                </a:ln>
                <a:solidFill>
                  <a:srgbClr val="FF9933"/>
                </a:solidFill>
                <a:effectLst/>
                <a:uLnTx/>
                <a:uFillTx/>
                <a:latin typeface="Calibri Light" panose="020F0302020204030204"/>
                <a:ea typeface="+mn-ea"/>
                <a:cs typeface="+mn-cs"/>
              </a:rPr>
              <a:t>ACCOMPAGNANT ÉDUCATIF ET SOCIAL </a:t>
            </a:r>
          </a:p>
        </p:txBody>
      </p:sp>
      <p:sp>
        <p:nvSpPr>
          <p:cNvPr id="7" name="ZoneTexte 6">
            <a:extLst>
              <a:ext uri="{FF2B5EF4-FFF2-40B4-BE49-F238E27FC236}">
                <a16:creationId xmlns:a16="http://schemas.microsoft.com/office/drawing/2014/main" id="{63570A5A-C505-4D00-968C-F53CAC187F40}"/>
              </a:ext>
            </a:extLst>
          </p:cNvPr>
          <p:cNvSpPr txBox="1"/>
          <p:nvPr/>
        </p:nvSpPr>
        <p:spPr>
          <a:xfrm>
            <a:off x="6212910" y="1014608"/>
            <a:ext cx="5361139"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FF9933"/>
                </a:solidFill>
                <a:effectLst/>
                <a:uLnTx/>
                <a:uFillTx/>
                <a:latin typeface="Calibri Light" panose="020F0302020204030204"/>
                <a:ea typeface="+mn-ea"/>
                <a:cs typeface="+mn-cs"/>
              </a:rPr>
              <a:t>Rémunération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rPr>
              <a:t>Entre 1 300 et 1 500 € nets mensuels en début de carrière.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FF9933"/>
                </a:solidFill>
                <a:effectLst/>
                <a:uLnTx/>
                <a:uFillTx/>
                <a:latin typeface="Calibri Light" panose="020F0302020204030204"/>
                <a:ea typeface="+mn-ea"/>
                <a:cs typeface="+mn-cs"/>
              </a:rPr>
              <a:t>Comment devenir AES et quelles évolutions de carrière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Pour devenir accompagnant éducatif et social, il faut obtenir le diplôme d’État d’accompagnant éducatif et social (DEAES) – niveau 3 (BEP-CAP)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une formation en 1 ou 2 ans, mêlant formation pratique et sur le terrain, avec 24 semaines de stage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accessible en formation initiale ou en cours d’emploi, par la voie de l’apprentissage ou de la VAE.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Une fois obtenu, le diplôme d’État ouvre la possibilité d’acquérir les autres spécialités par la voie de la formation professionnelle continue : responsable d’une équipe d’AES, assistant de soins en gérontologie, aide-soignant, auxiliaire de puériculture, assistant de vie aux familles,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283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B17983-CF6D-4774-8FB9-0086E3EE8C01}"/>
              </a:ext>
            </a:extLst>
          </p:cNvPr>
          <p:cNvSpPr>
            <a:spLocks noGrp="1"/>
          </p:cNvSpPr>
          <p:nvPr>
            <p:ph type="title"/>
          </p:nvPr>
        </p:nvSpPr>
        <p:spPr>
          <a:xfrm>
            <a:off x="120650" y="147992"/>
            <a:ext cx="10515600" cy="1325563"/>
          </a:xfrm>
        </p:spPr>
        <p:txBody>
          <a:bodyPr/>
          <a:lstStyle/>
          <a:p>
            <a:pPr marL="571500" indent="-571500">
              <a:buFont typeface="Wingdings" panose="05000000000000000000" pitchFamily="2" charset="2"/>
              <a:buChar char="q"/>
            </a:pPr>
            <a:r>
              <a:rPr lang="fr-FR" dirty="0">
                <a:solidFill>
                  <a:srgbClr val="0070C0"/>
                </a:solidFill>
              </a:rPr>
              <a:t> Aide à</a:t>
            </a:r>
            <a:br>
              <a:rPr lang="fr-FR" dirty="0">
                <a:solidFill>
                  <a:srgbClr val="0070C0"/>
                </a:solidFill>
              </a:rPr>
            </a:br>
            <a:r>
              <a:rPr lang="fr-FR" dirty="0">
                <a:solidFill>
                  <a:srgbClr val="0070C0"/>
                </a:solidFill>
              </a:rPr>
              <a:t> domicile</a:t>
            </a:r>
          </a:p>
        </p:txBody>
      </p:sp>
      <p:sp>
        <p:nvSpPr>
          <p:cNvPr id="3" name="Espace réservé du contenu 2">
            <a:extLst>
              <a:ext uri="{FF2B5EF4-FFF2-40B4-BE49-F238E27FC236}">
                <a16:creationId xmlns:a16="http://schemas.microsoft.com/office/drawing/2014/main" id="{08986237-10C7-49E4-AF4E-C52691790714}"/>
              </a:ext>
            </a:extLst>
          </p:cNvPr>
          <p:cNvSpPr>
            <a:spLocks noGrp="1"/>
          </p:cNvSpPr>
          <p:nvPr>
            <p:ph idx="1"/>
          </p:nvPr>
        </p:nvSpPr>
        <p:spPr>
          <a:xfrm>
            <a:off x="355969" y="1767616"/>
            <a:ext cx="5505255" cy="4867021"/>
          </a:xfrm>
        </p:spPr>
        <p:txBody>
          <a:bodyPr>
            <a:normAutofit fontScale="25000" lnSpcReduction="20000"/>
          </a:bodyPr>
          <a:lstStyle/>
          <a:p>
            <a:pPr marL="0" indent="0">
              <a:buNone/>
            </a:pPr>
            <a:r>
              <a:rPr lang="fr-FR" sz="9600" b="1" dirty="0">
                <a:solidFill>
                  <a:srgbClr val="0070C0"/>
                </a:solidFill>
                <a:latin typeface="Calibri Light" panose="020F0302020204030204"/>
              </a:rPr>
              <a:t>Sa mission </a:t>
            </a:r>
          </a:p>
          <a:p>
            <a:pPr marL="0" indent="0">
              <a:buNone/>
            </a:pPr>
            <a:r>
              <a:rPr lang="fr-FR" sz="5600" b="1" dirty="0"/>
              <a:t>L’aide à domicile se déplace chez des particuliers pour contribuer à leur maintien à domicile.</a:t>
            </a:r>
          </a:p>
          <a:p>
            <a:pPr marL="0" indent="0">
              <a:buNone/>
            </a:pPr>
            <a:r>
              <a:rPr lang="fr-FR" sz="5600" b="1" dirty="0"/>
              <a:t>Les profils de ces particuliers, enfants ou adultes, sont divers : personnes âgées, accidentées, personnes malades ou handicapées…</a:t>
            </a:r>
          </a:p>
          <a:p>
            <a:pPr marL="0" indent="0">
              <a:buNone/>
            </a:pPr>
            <a:r>
              <a:rPr lang="fr-FR" sz="5600" b="1" dirty="0"/>
              <a:t>Leur point commun étant la perte d’autonomie ponctuelle ou permanente, l’aide à domicile les assiste dans les tâches matérielles de la vie quotidienne. Ce professionnel assure un travail matériel mais aussi moral et social. </a:t>
            </a:r>
          </a:p>
          <a:p>
            <a:pPr marL="0" indent="0">
              <a:buNone/>
            </a:pPr>
            <a:r>
              <a:rPr lang="fr-FR" sz="5600" dirty="0"/>
              <a:t>Il peut être salarié directement par les particuliers employeurs qui le rémunèrent alors avec des chèques emploi-service, ou bien salarié d’une association, d’une collectivité locale ou d’une entreprise de services d’aide à la personne.</a:t>
            </a:r>
          </a:p>
          <a:p>
            <a:pPr marL="0" indent="0">
              <a:buNone/>
            </a:pPr>
            <a:r>
              <a:rPr lang="fr-FR" sz="5600" dirty="0"/>
              <a:t>L’aide à domicile travaille fréquemment le dimanche ou les jours fériés.</a:t>
            </a:r>
          </a:p>
          <a:p>
            <a:pPr marL="0" indent="0">
              <a:buNone/>
            </a:pPr>
            <a:r>
              <a:rPr lang="fr-FR" sz="9600" b="1" dirty="0">
                <a:solidFill>
                  <a:srgbClr val="0070C0"/>
                </a:solidFill>
                <a:latin typeface="Calibri Light" panose="020F0302020204030204"/>
              </a:rPr>
              <a:t>Ses activités</a:t>
            </a:r>
          </a:p>
          <a:p>
            <a:r>
              <a:rPr lang="fr-FR" sz="5600" dirty="0"/>
              <a:t>Ces listes ne sont pas exhaustives et dépendent du degré d’autonomie de la personne accompagnée.  </a:t>
            </a:r>
          </a:p>
          <a:p>
            <a:pPr marL="0" indent="0">
              <a:buNone/>
            </a:pPr>
            <a:r>
              <a:rPr lang="fr-FR" sz="5600" dirty="0"/>
              <a:t>Entretien de l’intérieur de l’habitat, </a:t>
            </a:r>
          </a:p>
          <a:p>
            <a:pPr marL="0" indent="0">
              <a:buNone/>
            </a:pPr>
            <a:r>
              <a:rPr lang="fr-FR" sz="5600" dirty="0"/>
              <a:t>Alimentation, Hygiène et confort corporel, Aide à l’autonomie physique, </a:t>
            </a:r>
          </a:p>
          <a:p>
            <a:pPr marL="0" indent="0">
              <a:buNone/>
            </a:pPr>
            <a:r>
              <a:rPr lang="fr-FR" sz="5600" dirty="0"/>
              <a:t>Aide aux démarches administratives et à l’organisation des semaines</a:t>
            </a:r>
          </a:p>
          <a:p>
            <a:pPr marL="0" indent="0">
              <a:buNone/>
            </a:pPr>
            <a:endParaRPr lang="fr-FR" sz="4300" dirty="0"/>
          </a:p>
          <a:p>
            <a:endParaRPr lang="fr-FR" dirty="0"/>
          </a:p>
        </p:txBody>
      </p:sp>
      <p:sp>
        <p:nvSpPr>
          <p:cNvPr id="5" name="AutoShape 2" descr="https://www.entreprises.cci-paris-idf.fr/documents/20152/0/Aide+%C3%A0+domicile+1110x666+%285%29.jpg/fdd7d8f7-6db8-d6d8-75ca-ced772dda227?t=1582121847114">
            <a:extLst>
              <a:ext uri="{FF2B5EF4-FFF2-40B4-BE49-F238E27FC236}">
                <a16:creationId xmlns:a16="http://schemas.microsoft.com/office/drawing/2014/main" id="{8BC93007-7618-4328-B46C-3548D295903E}"/>
              </a:ext>
            </a:extLst>
          </p:cNvPr>
          <p:cNvSpPr>
            <a:spLocks noChangeAspect="1" noChangeArrowheads="1"/>
          </p:cNvSpPr>
          <p:nvPr/>
        </p:nvSpPr>
        <p:spPr bwMode="auto">
          <a:xfrm>
            <a:off x="120650"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2AAB830C-18AB-44B5-818E-8410A70BECB8}"/>
              </a:ext>
            </a:extLst>
          </p:cNvPr>
          <p:cNvSpPr txBox="1"/>
          <p:nvPr/>
        </p:nvSpPr>
        <p:spPr>
          <a:xfrm>
            <a:off x="5861225" y="75371"/>
            <a:ext cx="6247936" cy="6340197"/>
          </a:xfrm>
          <a:prstGeom prst="rect">
            <a:avLst/>
          </a:prstGeom>
          <a:noFill/>
        </p:spPr>
        <p:txBody>
          <a:bodyPr wrap="square" rtlCol="0">
            <a:spAutoFit/>
          </a:bodyPr>
          <a:lstStyle/>
          <a:p>
            <a:pPr lvl="0">
              <a:lnSpc>
                <a:spcPct val="90000"/>
              </a:lnSpc>
              <a:spcBef>
                <a:spcPts val="1000"/>
              </a:spcBef>
            </a:pPr>
            <a:r>
              <a:rPr lang="fr-FR" sz="2400" b="1" dirty="0">
                <a:solidFill>
                  <a:srgbClr val="0070C0"/>
                </a:solidFill>
                <a:latin typeface="Calibri Light" panose="020F0302020204030204"/>
              </a:rPr>
              <a:t>Ses connaissances</a:t>
            </a:r>
          </a:p>
          <a:p>
            <a:pPr lvl="0">
              <a:lnSpc>
                <a:spcPct val="90000"/>
              </a:lnSpc>
              <a:spcBef>
                <a:spcPts val="1000"/>
              </a:spcBef>
              <a:defRPr/>
            </a:pPr>
            <a:r>
              <a:rPr lang="fr-FR" sz="1200" dirty="0">
                <a:solidFill>
                  <a:prstClr val="black"/>
                </a:solidFill>
              </a:rPr>
              <a:t>utilisation d’appareils ménagers, de produits d’entretien et parfois de lits médicalisés ou de sanitaires adaptés - techniques de nettoyage, de repassage  -  préparation de plats cuisinés   </a:t>
            </a:r>
          </a:p>
          <a:p>
            <a:pPr lvl="0">
              <a:lnSpc>
                <a:spcPct val="90000"/>
              </a:lnSpc>
              <a:spcBef>
                <a:spcPts val="1000"/>
              </a:spcBef>
              <a:defRPr/>
            </a:pPr>
            <a:r>
              <a:rPr lang="fr-FR" sz="1200" dirty="0">
                <a:solidFill>
                  <a:prstClr val="black"/>
                </a:solidFill>
              </a:rPr>
              <a:t>technique de soins à personne dépendante  - normes d’hygiène et de sécurité alimentaire et domestique          fonctionnement des administrations  conduite automobile surtout en zone rurale (déplacements constants)</a:t>
            </a:r>
          </a:p>
          <a:p>
            <a:pPr marR="0" lvl="0" algn="l" defTabSz="914400" rtl="0" eaLnBrk="1" fontAlgn="auto" latinLnBrk="0" hangingPunct="1">
              <a:lnSpc>
                <a:spcPct val="90000"/>
              </a:lnSpc>
              <a:spcBef>
                <a:spcPts val="1000"/>
              </a:spcBef>
              <a:spcAft>
                <a:spcPts val="0"/>
              </a:spcAft>
              <a:buClrTx/>
              <a:buSzTx/>
              <a:tabLst/>
              <a:defRPr/>
            </a:pPr>
            <a:r>
              <a:rPr lang="fr-FR" sz="2400" b="1" dirty="0">
                <a:solidFill>
                  <a:srgbClr val="0070C0"/>
                </a:solidFill>
                <a:latin typeface="Calibri Light" panose="020F0302020204030204"/>
              </a:rPr>
              <a:t>Qualités :  </a:t>
            </a:r>
          </a:p>
          <a:p>
            <a:pPr marL="228600" indent="-228600">
              <a:lnSpc>
                <a:spcPct val="90000"/>
              </a:lnSpc>
              <a:spcBef>
                <a:spcPts val="1000"/>
              </a:spcBef>
              <a:buFont typeface="Arial" panose="020B0604020202020204" pitchFamily="34" charset="0"/>
              <a:buChar char="•"/>
              <a:defRPr/>
            </a:pPr>
            <a:r>
              <a:rPr lang="fr-FR" sz="1400" dirty="0"/>
              <a:t>sens de l’initiative ;  aimer le contact ;  faire preuve de patience ;</a:t>
            </a:r>
          </a:p>
          <a:p>
            <a:pPr marL="228600" indent="-228600">
              <a:lnSpc>
                <a:spcPct val="90000"/>
              </a:lnSpc>
              <a:spcBef>
                <a:spcPts val="1000"/>
              </a:spcBef>
              <a:buFont typeface="Arial" panose="020B0604020202020204" pitchFamily="34" charset="0"/>
              <a:buChar char="•"/>
              <a:defRPr/>
            </a:pPr>
            <a:r>
              <a:rPr lang="fr-FR" sz="1400" dirty="0"/>
              <a:t>capacité d’écoute ;  aimer rendre service ;  être à la fois doux et dynamique.</a:t>
            </a:r>
          </a:p>
          <a:p>
            <a:pPr lvl="0">
              <a:lnSpc>
                <a:spcPct val="90000"/>
              </a:lnSpc>
              <a:spcBef>
                <a:spcPts val="1000"/>
              </a:spcBef>
              <a:defRPr/>
            </a:pPr>
            <a:r>
              <a:rPr lang="fr-FR" sz="2400" b="1" dirty="0">
                <a:solidFill>
                  <a:srgbClr val="0070C0"/>
                </a:solidFill>
                <a:latin typeface="Calibri Light" panose="020F0302020204030204"/>
              </a:rPr>
              <a:t>Ses voies d’accès au métier</a:t>
            </a:r>
          </a:p>
          <a:p>
            <a:pPr lvl="0">
              <a:lnSpc>
                <a:spcPct val="90000"/>
              </a:lnSpc>
              <a:spcBef>
                <a:spcPts val="1000"/>
              </a:spcBef>
              <a:defRPr/>
            </a:pPr>
            <a:r>
              <a:rPr lang="fr-FR" sz="1200" dirty="0"/>
              <a:t>Diplômes professionnels souhaités de niveau V : CAP assistant technique en milieux familial et collectif ;  CAP petite enfance ; BEP carrières sanitaires et sociales mention complémentaire aide à domicile ; CAPA Services aux personnes et vente en espace rural ; Diplôme d’Etat auxiliaire de vie sociale. </a:t>
            </a:r>
          </a:p>
          <a:p>
            <a:pPr lvl="0">
              <a:lnSpc>
                <a:spcPct val="90000"/>
              </a:lnSpc>
              <a:spcBef>
                <a:spcPts val="1000"/>
              </a:spcBef>
              <a:defRPr/>
            </a:pPr>
            <a:r>
              <a:rPr lang="fr-FR" sz="1200" dirty="0"/>
              <a:t>Diplômes professionnels souhaités de niveau IV : Bac pro de proximité et vie locale ; Bac pro accompagnement, soins et services à la personne, option à domicile.</a:t>
            </a:r>
          </a:p>
          <a:p>
            <a:pPr lvl="0">
              <a:lnSpc>
                <a:spcPct val="90000"/>
              </a:lnSpc>
              <a:spcBef>
                <a:spcPts val="1000"/>
              </a:spcBef>
              <a:defRPr/>
            </a:pPr>
            <a:r>
              <a:rPr lang="fr-FR" sz="1200" dirty="0"/>
              <a:t>Les personnes qui possèdent trois années d’expérience professionnelle dans ce domaine peuvent également être admises mais davantage lorsqu’elles sont directement employées par un particulier.</a:t>
            </a:r>
          </a:p>
          <a:p>
            <a:pPr marR="0" lvl="0" algn="l" defTabSz="914400" rtl="0" eaLnBrk="1" fontAlgn="auto" latinLnBrk="0" hangingPunct="1">
              <a:lnSpc>
                <a:spcPct val="90000"/>
              </a:lnSpc>
              <a:spcBef>
                <a:spcPts val="1000"/>
              </a:spcBef>
              <a:spcAft>
                <a:spcPts val="0"/>
              </a:spcAft>
              <a:buClrTx/>
              <a:buSzTx/>
              <a:tabLst/>
              <a:defRPr/>
            </a:pPr>
            <a:r>
              <a:rPr lang="fr-FR" sz="2400" b="1" dirty="0">
                <a:solidFill>
                  <a:srgbClr val="0070C0"/>
                </a:solidFill>
                <a:latin typeface="Calibri Light" panose="020F0302020204030204"/>
              </a:rPr>
              <a:t>Rémunération</a:t>
            </a:r>
          </a:p>
          <a:p>
            <a:pPr lvl="0">
              <a:lnSpc>
                <a:spcPct val="90000"/>
              </a:lnSpc>
              <a:spcBef>
                <a:spcPts val="1000"/>
              </a:spcBef>
              <a:defRPr/>
            </a:pPr>
            <a:r>
              <a:rPr lang="fr-FR" sz="1200" dirty="0"/>
              <a:t>Un agent à domicile de catégorie A sans ancienneté (1ère année) touche désormais une rémunération de 1 573 € / mois; </a:t>
            </a:r>
          </a:p>
          <a:p>
            <a:pPr lvl="0">
              <a:lnSpc>
                <a:spcPct val="90000"/>
              </a:lnSpc>
              <a:spcBef>
                <a:spcPts val="1000"/>
              </a:spcBef>
              <a:defRPr/>
            </a:pPr>
            <a:r>
              <a:rPr lang="fr-FR" sz="1200" dirty="0"/>
              <a:t>Un agent à domicile avec 10 ans d'ancienneté touche désormais une rémunération de 1 749 € / mois. </a:t>
            </a:r>
            <a:endParaRPr lang="fr-FR" sz="2800" b="1" dirty="0">
              <a:solidFill>
                <a:srgbClr val="0070C0"/>
              </a:solidFill>
              <a:latin typeface="Calibri Light" panose="020F0302020204030204"/>
            </a:endParaRPr>
          </a:p>
        </p:txBody>
      </p:sp>
      <p:pic>
        <p:nvPicPr>
          <p:cNvPr id="8" name="Image 7">
            <a:extLst>
              <a:ext uri="{FF2B5EF4-FFF2-40B4-BE49-F238E27FC236}">
                <a16:creationId xmlns:a16="http://schemas.microsoft.com/office/drawing/2014/main" id="{D66E7BE6-FCF0-4F17-AFF6-B07F638B9EFB}"/>
              </a:ext>
            </a:extLst>
          </p:cNvPr>
          <p:cNvPicPr>
            <a:picLocks noChangeAspect="1"/>
          </p:cNvPicPr>
          <p:nvPr/>
        </p:nvPicPr>
        <p:blipFill rotWithShape="1">
          <a:blip r:embed="rId2"/>
          <a:srcRect l="72119" t="45773" b="41993"/>
          <a:stretch/>
        </p:blipFill>
        <p:spPr>
          <a:xfrm>
            <a:off x="3747854" y="84138"/>
            <a:ext cx="1740143" cy="1939871"/>
          </a:xfrm>
          <a:prstGeom prst="rect">
            <a:avLst/>
          </a:prstGeom>
        </p:spPr>
      </p:pic>
    </p:spTree>
    <p:extLst>
      <p:ext uri="{BB962C8B-B14F-4D97-AF65-F5344CB8AC3E}">
        <p14:creationId xmlns:p14="http://schemas.microsoft.com/office/powerpoint/2010/main" val="3821350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8AF6A0-203E-4971-A902-D215778CDBFB}"/>
              </a:ext>
            </a:extLst>
          </p:cNvPr>
          <p:cNvSpPr>
            <a:spLocks noGrp="1"/>
          </p:cNvSpPr>
          <p:nvPr>
            <p:ph type="title"/>
          </p:nvPr>
        </p:nvSpPr>
        <p:spPr>
          <a:xfrm>
            <a:off x="0" y="-127943"/>
            <a:ext cx="10515600" cy="1325563"/>
          </a:xfrm>
        </p:spPr>
        <p:txBody>
          <a:bodyPr>
            <a:normAutofit/>
          </a:bodyPr>
          <a:lstStyle/>
          <a:p>
            <a:pPr marL="571500" indent="-571500">
              <a:buFont typeface="Wingdings" panose="05000000000000000000" pitchFamily="2" charset="2"/>
              <a:buChar char="q"/>
            </a:pPr>
            <a:r>
              <a:rPr lang="fr-FR" dirty="0">
                <a:solidFill>
                  <a:srgbClr val="009999"/>
                </a:solidFill>
              </a:rPr>
              <a:t>ASH Agent de service hospitalier</a:t>
            </a:r>
          </a:p>
        </p:txBody>
      </p:sp>
      <p:sp>
        <p:nvSpPr>
          <p:cNvPr id="3" name="Espace réservé du contenu 2">
            <a:extLst>
              <a:ext uri="{FF2B5EF4-FFF2-40B4-BE49-F238E27FC236}">
                <a16:creationId xmlns:a16="http://schemas.microsoft.com/office/drawing/2014/main" id="{859DB4ED-77BA-49BE-B05B-7693A0930555}"/>
              </a:ext>
            </a:extLst>
          </p:cNvPr>
          <p:cNvSpPr>
            <a:spLocks noGrp="1"/>
          </p:cNvSpPr>
          <p:nvPr>
            <p:ph idx="1"/>
          </p:nvPr>
        </p:nvSpPr>
        <p:spPr>
          <a:xfrm>
            <a:off x="512923" y="1197620"/>
            <a:ext cx="5316717" cy="4682879"/>
          </a:xfrm>
        </p:spPr>
        <p:txBody>
          <a:bodyPr>
            <a:normAutofit fontScale="92500"/>
          </a:bodyPr>
          <a:lstStyle/>
          <a:p>
            <a:pPr marL="0" indent="0">
              <a:buNone/>
            </a:pPr>
            <a:r>
              <a:rPr lang="fr-FR" sz="1900" b="1" dirty="0"/>
              <a:t>L'agent de service d’hébergement, nommé aussi agent EHPAD, agent de service maison de retraite, agent de service hospitalier EHPAD ou agent de propreté hospitalier, joue un rôle primordial dans le fonctionnement de l’établissement qui l’emploie.</a:t>
            </a:r>
          </a:p>
          <a:p>
            <a:pPr marL="0" indent="0">
              <a:buNone/>
            </a:pPr>
            <a:r>
              <a:rPr lang="fr-FR" sz="1900" b="1" dirty="0"/>
              <a:t>Il participe au bien-être et au confort des résidents d’une maison de retraite, d’un EHPAD, en nettoyant les parties communes, les bureaux et les chambres</a:t>
            </a:r>
            <a:r>
              <a:rPr lang="fr-FR" sz="1900" dirty="0"/>
              <a:t>.</a:t>
            </a:r>
          </a:p>
          <a:p>
            <a:pPr marL="0" indent="0">
              <a:buNone/>
            </a:pPr>
            <a:r>
              <a:rPr lang="fr-FR" sz="3200" b="1" dirty="0">
                <a:solidFill>
                  <a:srgbClr val="009999"/>
                </a:solidFill>
                <a:latin typeface="+mj-lt"/>
                <a:ea typeface="+mj-ea"/>
                <a:cs typeface="+mj-cs"/>
              </a:rPr>
              <a:t>Ses missions</a:t>
            </a:r>
          </a:p>
          <a:p>
            <a:r>
              <a:rPr lang="fr-FR" sz="1500" dirty="0"/>
              <a:t>L’agent EHPAD prend en charge l’hygiène, la désinfection et la décontamination de l’établissement, en respectant des protocoles très stricts.</a:t>
            </a:r>
          </a:p>
          <a:p>
            <a:r>
              <a:rPr lang="fr-FR" sz="1500" dirty="0"/>
              <a:t>Il gère les tâches d'hygiène et de préparation qui facilitent le travail du personnel soignant. En effet, il s‘occupe du linge et des repas, fait les lits, change les draps, distribue les plateaux repas et les débarrasse. Il s’occupe également de l’évacuation des déchets.</a:t>
            </a:r>
          </a:p>
          <a:p>
            <a:endParaRPr lang="fr-FR" dirty="0"/>
          </a:p>
        </p:txBody>
      </p:sp>
      <p:sp>
        <p:nvSpPr>
          <p:cNvPr id="7" name="ZoneTexte 6">
            <a:extLst>
              <a:ext uri="{FF2B5EF4-FFF2-40B4-BE49-F238E27FC236}">
                <a16:creationId xmlns:a16="http://schemas.microsoft.com/office/drawing/2014/main" id="{9284E9F5-9805-49EE-AE5A-135472C5E54A}"/>
              </a:ext>
            </a:extLst>
          </p:cNvPr>
          <p:cNvSpPr txBox="1"/>
          <p:nvPr/>
        </p:nvSpPr>
        <p:spPr>
          <a:xfrm>
            <a:off x="6171414" y="1012726"/>
            <a:ext cx="5819481" cy="4837222"/>
          </a:xfrm>
          <a:prstGeom prst="rect">
            <a:avLst/>
          </a:prstGeom>
          <a:noFill/>
        </p:spPr>
        <p:txBody>
          <a:bodyPr wrap="square" rtlCol="0">
            <a:spAutoFit/>
          </a:bodyPr>
          <a:lstStyle/>
          <a:p>
            <a:pPr marR="0" lvl="0" fontAlgn="auto">
              <a:lnSpc>
                <a:spcPct val="70000"/>
              </a:lnSpc>
              <a:spcBef>
                <a:spcPts val="1000"/>
              </a:spcBef>
              <a:spcAft>
                <a:spcPts val="0"/>
              </a:spcAft>
              <a:buClrTx/>
              <a:buSzTx/>
              <a:tabLst/>
              <a:defRPr/>
            </a:pPr>
            <a:r>
              <a:rPr lang="fr-FR" sz="2000" b="1" dirty="0">
                <a:solidFill>
                  <a:srgbClr val="009999"/>
                </a:solidFill>
                <a:latin typeface="+mj-lt"/>
                <a:ea typeface="+mj-ea"/>
                <a:cs typeface="+mj-cs"/>
              </a:rPr>
              <a:t>Qualités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Organisation, ponctualité, polyvalence, autonomie et discrétion sont des compétences essentielles pour devenir agent de service d’hébergement.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Le métier d'agent de service maison de retraite impose une certaine disponibilité, beaucoup de rigueur et d’autonomie.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Le professionnel doit être doté d’un très grand sens du contact, d’une bonne écoute et de beaucoup de précision.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Dynamique, il doit également faire preuve d’autonomie et d’adaptabilité.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Il connaît et applique rigoureusement les règles d'hygiène et d’asepsie.</a:t>
            </a:r>
          </a:p>
          <a:p>
            <a:pPr indent="0">
              <a:lnSpc>
                <a:spcPct val="70000"/>
              </a:lnSpc>
              <a:spcBef>
                <a:spcPts val="1000"/>
              </a:spcBef>
              <a:buFontTx/>
              <a:buNone/>
            </a:pPr>
            <a:r>
              <a:rPr lang="fr-FR" sz="2000" b="1" dirty="0">
                <a:solidFill>
                  <a:srgbClr val="009999"/>
                </a:solidFill>
                <a:latin typeface="+mj-lt"/>
                <a:ea typeface="+mj-ea"/>
                <a:cs typeface="+mj-cs"/>
              </a:rPr>
              <a:t>Expérience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Pour devenir agent de service d’hébergement, il ne faut pas nécessairement disposer d’un diplôme. Toutefois, certains diplômes peuvent faciliter les recrutements et l’évolution professionnelle.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009999"/>
                </a:solidFill>
                <a:latin typeface="+mj-lt"/>
                <a:ea typeface="+mj-ea"/>
                <a:cs typeface="+mj-cs"/>
              </a:rPr>
              <a:t>Rémunération </a:t>
            </a:r>
          </a:p>
          <a:p>
            <a:pPr lvl="0"/>
            <a:r>
              <a:rPr lang="fr-FR" sz="1400" dirty="0"/>
              <a:t>Dans la fonction publique, l’agent de service hospitalier, de classe normale, débute à 1 555 € brut mensuel. En fin de carrière, son revenu sera de 1 790 € euros bruts s’il n’a pas changé de type de poste. De son côté, l’’Agent de service hospitalier qualifié-ASHQ débutant à une rémunération de 1 565 € bruts pour démarrer sa carrière hospitalière. En fin de carrière dans la fonction publique hospitalière, son salaire brut sera de 1 968 € (hors primes).</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01848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1718</Words>
  <Application>Microsoft Office PowerPoint</Application>
  <PresentationFormat>Grand écran</PresentationFormat>
  <Paragraphs>80</Paragraphs>
  <Slides>10</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10</vt:i4>
      </vt:variant>
    </vt:vector>
  </HeadingPairs>
  <TitlesOfParts>
    <vt:vector size="15" baseType="lpstr">
      <vt:lpstr>Arial</vt:lpstr>
      <vt:lpstr>Calibri</vt:lpstr>
      <vt:lpstr>Calibri Light</vt:lpstr>
      <vt:lpstr>Wingdings</vt:lpstr>
      <vt:lpstr>Thème Office</vt:lpstr>
      <vt:lpstr>Présentation PowerPoint</vt:lpstr>
      <vt:lpstr>Présentation PowerPoint</vt:lpstr>
      <vt:lpstr>Une croissance plus soutenue dans les départements de l’est de la région Dans les départements situés à l’est de la région, la croissance de la population âgée dépendante serait particulièrement élevée entre 2015 et 2030. C’est notamment le cas de la Haute-Savoie (+ 43 %), de l’Ain (+ 37 %), de l’Isère (+ 32 %) et de la Savoie (+ 32 %). L’Ain et la Haute-Savoie, du fait de leur position frontalière avec le canton de Genève, sont des départements qui accueillent des populations aux âges actifs, avec un rythme annuel de croissance démographique extrêmement fort. Cette population, si elle restait sur place à l’âge de la retraite, serait nombreuse aux âges de la dépendance à l’horizon 2030.  </vt:lpstr>
      <vt:lpstr>Présentation PowerPoint</vt:lpstr>
      <vt:lpstr>Présentation PowerPoint</vt:lpstr>
      <vt:lpstr>Présentation PowerPoint</vt:lpstr>
      <vt:lpstr>Présentation PowerPoint</vt:lpstr>
      <vt:lpstr> Aide à  domicile</vt:lpstr>
      <vt:lpstr>ASH Agent de service hospitalier</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Maud DEVIS</dc:creator>
  <cp:lastModifiedBy>Maud DEVIS</cp:lastModifiedBy>
  <cp:revision>16</cp:revision>
  <dcterms:created xsi:type="dcterms:W3CDTF">2022-10-27T14:56:57Z</dcterms:created>
  <dcterms:modified xsi:type="dcterms:W3CDTF">2023-11-06T12:26:11Z</dcterms:modified>
</cp:coreProperties>
</file>