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84" r:id="rId4"/>
    <p:sldId id="295" r:id="rId5"/>
    <p:sldId id="296" r:id="rId6"/>
    <p:sldId id="299" r:id="rId7"/>
    <p:sldId id="298" r:id="rId8"/>
    <p:sldId id="297" r:id="rId9"/>
    <p:sldId id="278" r:id="rId10"/>
    <p:sldId id="300" r:id="rId11"/>
    <p:sldId id="287" r:id="rId12"/>
    <p:sldId id="294" r:id="rId13"/>
    <p:sldId id="279" r:id="rId14"/>
    <p:sldId id="291" r:id="rId15"/>
    <p:sldId id="301" r:id="rId16"/>
    <p:sldId id="302" r:id="rId17"/>
    <p:sldId id="30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7CFFF"/>
    <a:srgbClr val="069EEA"/>
    <a:srgbClr val="FF5050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79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EE520-1FBC-4D93-B889-A61FAE7B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D3B432-D275-437D-8506-6F10F0194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090826-F122-4263-B576-0E9F1FBA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DE03AD-3D13-4635-8DC7-3E36D708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C9CC26-0111-4449-833D-97BFF38F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09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4A263-7044-4116-8BE3-E29A9C36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B16445-05F8-4897-A39C-0598555DB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690686-F56C-4BB2-B6D6-CA5466EC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88B0F5-8264-4ECF-80AD-FE8C6B53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5D2F4-291F-4A09-83E4-F8B526E6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6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E19DAE-5B73-4FE4-92E5-8893A5146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58ABC8-A183-4986-BD38-C7F8DDA48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577267-2D88-42B5-8F40-B2364BF8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6FEEBC-FCB9-4C59-B0E2-29D40828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66D5ED-B6E8-4A88-8CF5-0D24054D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85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B96B1-CBB1-492E-BA06-657A9B96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B5D3A6-484C-4DC1-A724-5946A8AA6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F7AB0D-A934-4797-9A30-BE754829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F29EF9-9599-40FD-BCB1-5477D0A0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73C480-22A7-4F04-BB57-7B311FBB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35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C29EE-0952-4AC4-BC3F-6A5B0EBC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9B5830-CAF7-46F5-8F37-48A206788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B1CF07-4ABA-47EF-BF92-0EB24494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B3ED12-2953-4C67-84CB-5854E31E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A59875-36DF-4EBA-B927-BC59DB3E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67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BED6A-14A0-4614-B52D-93EAA4BA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CA607F-52F4-4E94-8930-9C5BD4CB3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AFAC61-EF7E-4B7D-9823-4AC289923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7029E7-7A2F-4B31-BDB2-9ABEF1FD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63FC2D-C2AD-4B97-82BD-C28AFD84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FFD33A-A299-4DBE-8C7C-B9C275D6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46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6C243-98CA-4719-9C55-BD65EB13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743FF6-8A1E-4A97-9D89-A4461AD55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1FB428-C1DC-4B29-8E01-68B52E257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0CFCB6-37DE-403A-AEAD-0A66E5153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600198-8053-4AAE-A48F-F8597F6EC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4D68A7-416F-444B-ABD3-C1146CBD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0D4724-CAA5-420E-A495-5E8FFC34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606333-B28D-4509-B55A-2E0F003E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82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26846-4B57-432D-90E5-06BFDBDA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234045-D1D0-4D4E-AAD4-CB911BEE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3DB250-BD72-4632-9180-38023138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A7992D-67A7-420B-AC2A-7005911B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8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6EE186-3105-4ECB-9697-2F015375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C5527D-9921-4D3D-A5FF-F9B8AFC7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1D6F4E-B642-4BE4-BC6E-E418F6AC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9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17CB0-FA40-4CE7-955E-8506FE71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12568F-A735-40FD-BFF1-ADA811EB6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6252D3-3C68-4E00-A14C-A0C40884A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1B6C8F-451C-4328-B9B2-165A033C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C1D104-5E03-4F87-927C-858726BA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CF3D2D-5F4D-4D58-86BC-2F83EB32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847BE-ABCC-45F4-9297-3294F834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3A6B35-7BA9-4492-84CE-00C7F37E1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164A51-E4FC-42C4-BF01-577EA643D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2325A2-6639-403C-A018-B13AB7B0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56A9A3-C1CF-4DE6-A7FE-4B6E839E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DD0EAD-C2AA-4B7E-97B1-AF949841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D2E505-E015-440A-A0F5-2147D066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FB409-3EEE-4E4B-BEB7-93DE05028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2A4DFE-904F-4D66-99EA-4C92E23C9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E174-673F-456D-AD24-8915A5C266A4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101B83-30CB-469A-A811-8E37CD65F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A27B07-D658-4902-882E-8EDDA88FF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24A8A-9751-4187-ACFB-809216885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7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E0E44-7BE0-492F-A255-AE9C326D6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105" y="2089784"/>
            <a:ext cx="6667501" cy="2387600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Nouvelles recommandations pour la prévention de la transmission par voie respiratoire (ES et EMS)</a:t>
            </a: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5335296D-453D-4903-844A-48071B05FF7A}"/>
              </a:ext>
            </a:extLst>
          </p:cNvPr>
          <p:cNvGrpSpPr/>
          <p:nvPr/>
        </p:nvGrpSpPr>
        <p:grpSpPr>
          <a:xfrm>
            <a:off x="8349998" y="202340"/>
            <a:ext cx="3305811" cy="4495800"/>
            <a:chOff x="6662856" y="1705321"/>
            <a:chExt cx="2268220" cy="3221990"/>
          </a:xfrm>
        </p:grpSpPr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CCCC74E2-70AA-43EF-8611-A9EC786654C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2856" y="1705321"/>
              <a:ext cx="2267856" cy="3221787"/>
            </a:xfrm>
            <a:prstGeom prst="rect">
              <a:avLst/>
            </a:prstGeom>
          </p:spPr>
        </p:pic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FCC784B2-026B-4030-836B-4B2AD738BCA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1508" y="1783079"/>
              <a:ext cx="2135124" cy="3061716"/>
            </a:xfrm>
            <a:prstGeom prst="rect">
              <a:avLst/>
            </a:prstGeom>
          </p:spPr>
        </p:pic>
      </p:grpSp>
      <p:pic>
        <p:nvPicPr>
          <p:cNvPr id="7" name="object 5">
            <a:extLst>
              <a:ext uri="{FF2B5EF4-FFF2-40B4-BE49-F238E27FC236}">
                <a16:creationId xmlns:a16="http://schemas.microsoft.com/office/drawing/2014/main" id="{4AD64655-51D7-4AF8-8964-D02D8955E93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4621" y="732836"/>
            <a:ext cx="1943100" cy="885444"/>
          </a:xfrm>
          <a:prstGeom prst="rect">
            <a:avLst/>
          </a:prstGeom>
        </p:spPr>
      </p:pic>
      <p:sp>
        <p:nvSpPr>
          <p:cNvPr id="9" name="Sous-titre 8">
            <a:extLst>
              <a:ext uri="{FF2B5EF4-FFF2-40B4-BE49-F238E27FC236}">
                <a16:creationId xmlns:a16="http://schemas.microsoft.com/office/drawing/2014/main" id="{0BD6C66D-8E24-419E-B5B5-064535478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4948888"/>
            <a:ext cx="9144000" cy="165576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Réunion d’information des filières à destination des directeurs, médecins coordonnateurs et IDEC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22/09/2025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67E070-1707-4E57-B1E0-EB4AD1889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2664" y="5604053"/>
            <a:ext cx="2200582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BA9E4-5EA6-4637-824E-93A46E28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Matrices d’analyse du risque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FB9C81-EADE-4EF2-9067-123C16B3E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13777"/>
            <a:ext cx="10515600" cy="3375033"/>
          </a:xfrm>
        </p:spPr>
      </p:pic>
    </p:spTree>
    <p:extLst>
      <p:ext uri="{BB962C8B-B14F-4D97-AF65-F5344CB8AC3E}">
        <p14:creationId xmlns:p14="http://schemas.microsoft.com/office/powerpoint/2010/main" val="234621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0FA8A-5117-4C06-9D58-8A32F712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5050"/>
                </a:solidFill>
              </a:rPr>
              <a:t>Conformité de la ventilation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64FF7C0-7233-420B-B457-4F0F592CD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082" y="2004801"/>
            <a:ext cx="5064793" cy="2163905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4E37CB5-FEE6-4696-9475-D21B83829CBE}"/>
              </a:ext>
            </a:extLst>
          </p:cNvPr>
          <p:cNvSpPr txBox="1"/>
          <p:nvPr/>
        </p:nvSpPr>
        <p:spPr>
          <a:xfrm>
            <a:off x="2870432" y="5107880"/>
            <a:ext cx="6451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>
                <a:solidFill>
                  <a:srgbClr val="00B050"/>
                </a:solidFill>
              </a:rPr>
              <a:t>Conforme </a:t>
            </a:r>
            <a:r>
              <a:rPr lang="fr-FR" sz="2800" dirty="0">
                <a:solidFill>
                  <a:srgbClr val="00B050"/>
                </a:solidFill>
                <a:sym typeface="Wingdings" panose="05000000000000000000" pitchFamily="2" charset="2"/>
              </a:rPr>
              <a:t> Matrice n°1</a:t>
            </a:r>
          </a:p>
          <a:p>
            <a:r>
              <a:rPr lang="fr-FR" sz="2800" dirty="0">
                <a:solidFill>
                  <a:srgbClr val="FF9900"/>
                </a:solidFill>
                <a:sym typeface="Wingdings" panose="05000000000000000000" pitchFamily="2" charset="2"/>
              </a:rPr>
              <a:t>Inconnue ou non conforme  Matrice n°2</a:t>
            </a:r>
            <a:endParaRPr lang="fr-FR" sz="2800" dirty="0">
              <a:solidFill>
                <a:srgbClr val="FF9900"/>
              </a:solidFill>
            </a:endParaRP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71F0CA35-50A6-47DE-8687-ECDA86424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07190"/>
              </p:ext>
            </p:extLst>
          </p:nvPr>
        </p:nvGraphicFramePr>
        <p:xfrm>
          <a:off x="5991225" y="2004801"/>
          <a:ext cx="5610225" cy="2500525"/>
        </p:xfrm>
        <a:graphic>
          <a:graphicData uri="http://schemas.openxmlformats.org/drawingml/2006/table">
            <a:tbl>
              <a:tblPr firstRow="1" bandRow="1"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Taux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800" b="1" spc="-37" baseline="-20833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 baseline="-20833" dirty="0">
                        <a:latin typeface="Calibri"/>
                        <a:cs typeface="Calibri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(en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ppm)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Débits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(en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m3/h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personne)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Débits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L/s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personne)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600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27,8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800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13,9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1000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33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9,3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1300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6,2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1500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5,1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4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F142C-D10E-4EDB-9E64-3879D189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77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47CFFF"/>
                </a:solidFill>
              </a:rPr>
              <a:t>Classification des micro-organismes selon le risque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728579D-67D4-42FC-8E80-19ED179C3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5322" y="1422400"/>
            <a:ext cx="4872612" cy="5338923"/>
          </a:xfrm>
        </p:spPr>
      </p:pic>
    </p:spTree>
    <p:extLst>
      <p:ext uri="{BB962C8B-B14F-4D97-AF65-F5344CB8AC3E}">
        <p14:creationId xmlns:p14="http://schemas.microsoft.com/office/powerpoint/2010/main" val="100914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D504C-A6A6-47F2-B261-32F40E42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9900"/>
                </a:solidFill>
              </a:rPr>
              <a:t>Evaluation de l’exposition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D9CCE825-7920-4DA4-98CD-3AD1E07673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4324" y="1536120"/>
            <a:ext cx="10925175" cy="4898136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15"/>
              </a:spcBef>
              <a:buClr>
                <a:srgbClr val="183B63"/>
              </a:buClr>
              <a:buSzPct val="109375"/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orbel" panose="020B0503020204020204" pitchFamily="34" charset="0"/>
                <a:cs typeface="Calibri"/>
              </a:rPr>
              <a:t>Le</a:t>
            </a:r>
            <a:r>
              <a:rPr sz="24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400" b="1" dirty="0">
                <a:latin typeface="Corbel" panose="020B0503020204020204" pitchFamily="34" charset="0"/>
                <a:cs typeface="Calibri"/>
              </a:rPr>
              <a:t>risque</a:t>
            </a:r>
            <a:r>
              <a:rPr sz="2400" b="1" spc="-20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de</a:t>
            </a:r>
            <a:r>
              <a:rPr sz="24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transmission</a:t>
            </a:r>
            <a:r>
              <a:rPr sz="2400" spc="-4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survient</a:t>
            </a:r>
            <a:r>
              <a:rPr sz="2400" spc="-2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quand</a:t>
            </a:r>
            <a:r>
              <a:rPr sz="2400" spc="-4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l’</a:t>
            </a:r>
            <a:r>
              <a:rPr sz="2400" b="1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exposition</a:t>
            </a:r>
            <a:r>
              <a:rPr sz="2400" b="1" spc="-55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cumulée</a:t>
            </a:r>
            <a:r>
              <a:rPr sz="2400" b="1" spc="-10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atteint</a:t>
            </a:r>
            <a:r>
              <a:rPr sz="2400" spc="-6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la</a:t>
            </a:r>
            <a:r>
              <a:rPr sz="2400" spc="-50" dirty="0">
                <a:latin typeface="Corbel" panose="020B0503020204020204" pitchFamily="34" charset="0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dose</a:t>
            </a:r>
            <a:r>
              <a:rPr sz="2400" b="1" spc="-30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2400" b="1" spc="-10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infectieuse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698500" lvl="1" indent="-285115">
              <a:lnSpc>
                <a:spcPct val="100000"/>
              </a:lnSpc>
              <a:spcBef>
                <a:spcPts val="315"/>
              </a:spcBef>
              <a:buFont typeface="Arial MT"/>
              <a:buChar char="–"/>
              <a:tabLst>
                <a:tab pos="698500" algn="l"/>
              </a:tabLst>
            </a:pPr>
            <a:r>
              <a:rPr dirty="0">
                <a:latin typeface="Corbel" panose="020B0503020204020204" pitchFamily="34" charset="0"/>
                <a:cs typeface="Calibri"/>
              </a:rPr>
              <a:t>exposition</a:t>
            </a:r>
            <a:r>
              <a:rPr spc="-65" dirty="0">
                <a:latin typeface="Corbel" panose="020B0503020204020204" pitchFamily="34" charset="0"/>
                <a:cs typeface="Calibri"/>
              </a:rPr>
              <a:t> </a:t>
            </a:r>
            <a:r>
              <a:rPr spc="-10" dirty="0">
                <a:latin typeface="Corbel" panose="020B0503020204020204" pitchFamily="34" charset="0"/>
                <a:cs typeface="Calibri"/>
              </a:rPr>
              <a:t>continue</a:t>
            </a:r>
            <a:endParaRPr dirty="0">
              <a:latin typeface="Corbel" panose="020B0503020204020204" pitchFamily="34" charset="0"/>
              <a:cs typeface="Calibri"/>
            </a:endParaRPr>
          </a:p>
          <a:p>
            <a:pPr marL="698500" lvl="1" indent="-285115">
              <a:lnSpc>
                <a:spcPct val="100000"/>
              </a:lnSpc>
              <a:spcBef>
                <a:spcPts val="290"/>
              </a:spcBef>
              <a:buFont typeface="Arial MT"/>
              <a:buChar char="–"/>
              <a:tabLst>
                <a:tab pos="698500" algn="l"/>
              </a:tabLst>
            </a:pPr>
            <a:r>
              <a:rPr dirty="0">
                <a:latin typeface="Corbel" panose="020B0503020204020204" pitchFamily="34" charset="0"/>
                <a:cs typeface="Calibri"/>
              </a:rPr>
              <a:t>exposition</a:t>
            </a:r>
            <a:r>
              <a:rPr spc="-3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pc="-10" dirty="0">
                <a:latin typeface="Corbel" panose="020B0503020204020204" pitchFamily="34" charset="0"/>
                <a:cs typeface="Calibri"/>
              </a:rPr>
              <a:t>répétée</a:t>
            </a:r>
          </a:p>
          <a:p>
            <a:pPr marL="413385" lvl="1" indent="0">
              <a:lnSpc>
                <a:spcPct val="100000"/>
              </a:lnSpc>
              <a:spcBef>
                <a:spcPts val="290"/>
              </a:spcBef>
              <a:buNone/>
              <a:tabLst>
                <a:tab pos="698500" algn="l"/>
              </a:tabLst>
            </a:pPr>
            <a:endParaRPr dirty="0">
              <a:latin typeface="Corbel" panose="020B0503020204020204" pitchFamily="34" charset="0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70"/>
              </a:spcBef>
              <a:buClr>
                <a:srgbClr val="183B63"/>
              </a:buClr>
              <a:buSzPct val="109375"/>
              <a:buFont typeface="Arial MT"/>
              <a:buChar char="•"/>
              <a:tabLst>
                <a:tab pos="354965" algn="l"/>
              </a:tabLst>
            </a:pPr>
            <a:r>
              <a:rPr sz="2400" b="1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Exposition</a:t>
            </a:r>
            <a:r>
              <a:rPr sz="2400" b="1" spc="-35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résulte</a:t>
            </a:r>
            <a:r>
              <a:rPr sz="24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d'une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combinaison</a:t>
            </a:r>
            <a:r>
              <a:rPr sz="2400" spc="-3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:</a:t>
            </a:r>
            <a:r>
              <a:rPr sz="2400" spc="-3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400" b="1" spc="-10" dirty="0">
                <a:solidFill>
                  <a:srgbClr val="7030A0"/>
                </a:solidFill>
                <a:latin typeface="Corbel" panose="020B0503020204020204" pitchFamily="34" charset="0"/>
                <a:cs typeface="Calibri"/>
              </a:rPr>
              <a:t>Proximité</a:t>
            </a:r>
            <a:r>
              <a:rPr lang="fr-FR" sz="2400" b="1" spc="-15" dirty="0">
                <a:solidFill>
                  <a:srgbClr val="7030A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Corbel" panose="020B0503020204020204" pitchFamily="34" charset="0"/>
                <a:cs typeface="Calibri"/>
              </a:rPr>
              <a:t>x</a:t>
            </a:r>
            <a:r>
              <a:rPr lang="fr-FR" sz="2400" b="1" spc="-25" dirty="0">
                <a:solidFill>
                  <a:srgbClr val="7030A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Corbel" panose="020B0503020204020204" pitchFamily="34" charset="0"/>
                <a:cs typeface="Calibri"/>
              </a:rPr>
              <a:t>Durée</a:t>
            </a:r>
            <a:r>
              <a:rPr lang="fr-FR" sz="2400" b="1" spc="-20" dirty="0">
                <a:solidFill>
                  <a:srgbClr val="7030A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Corbel" panose="020B0503020204020204" pitchFamily="34" charset="0"/>
                <a:cs typeface="Calibri"/>
              </a:rPr>
              <a:t>x</a:t>
            </a:r>
            <a:r>
              <a:rPr lang="fr-FR" sz="2400" b="1" spc="-30" dirty="0">
                <a:solidFill>
                  <a:srgbClr val="7030A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Corbel" panose="020B0503020204020204" pitchFamily="34" charset="0"/>
                <a:cs typeface="Calibri"/>
              </a:rPr>
              <a:t>Geste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rbel" panose="020B0503020204020204" pitchFamily="34" charset="0"/>
              <a:cs typeface="Calibri"/>
            </a:endParaRPr>
          </a:p>
          <a:p>
            <a:pPr marL="469900" lvl="1" indent="0">
              <a:lnSpc>
                <a:spcPct val="100000"/>
              </a:lnSpc>
              <a:spcBef>
                <a:spcPts val="95"/>
              </a:spcBef>
              <a:buNone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→ Champ</a:t>
            </a:r>
            <a:r>
              <a:rPr kumimoji="0" lang="fr-FR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b="1" i="0" u="none" strike="noStrike" kern="0" cap="none" spc="-1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proche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versus champ</a:t>
            </a:r>
            <a:r>
              <a:rPr kumimoji="0" lang="fr-FR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b="1" i="0" u="none" strike="noStrike" kern="0" cap="none" spc="-1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lointain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 pitchFamily="34" charset="0"/>
              <a:cs typeface="Calibri"/>
            </a:endParaRPr>
          </a:p>
          <a:p>
            <a:pPr marL="469900" lvl="1" indent="0">
              <a:lnSpc>
                <a:spcPct val="100000"/>
              </a:lnSpc>
              <a:spcBef>
                <a:spcPts val="95"/>
              </a:spcBef>
              <a:buClr>
                <a:srgbClr val="183B63"/>
              </a:buClr>
              <a:buSzPct val="109375"/>
              <a:buNone/>
              <a:tabLst>
                <a:tab pos="354965" algn="l"/>
              </a:tabLst>
              <a:defRPr/>
            </a:pPr>
            <a:r>
              <a:rPr lang="fr-FR" kern="0" dirty="0">
                <a:solidFill>
                  <a:sysClr val="windowText" lastClr="000000"/>
                </a:solidFill>
                <a:latin typeface="Corbel" panose="020B0503020204020204" pitchFamily="34" charset="0"/>
                <a:cs typeface="Calibri"/>
              </a:rPr>
              <a:t>→ </a:t>
            </a:r>
            <a:r>
              <a:rPr lang="fr-FR" b="1" kern="0" spc="-10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Durée de l'exposition</a:t>
            </a:r>
          </a:p>
          <a:p>
            <a:pPr marL="469900" lvl="1" indent="0">
              <a:lnSpc>
                <a:spcPct val="100000"/>
              </a:lnSpc>
              <a:spcBef>
                <a:spcPts val="95"/>
              </a:spcBef>
              <a:buClr>
                <a:srgbClr val="183B63"/>
              </a:buClr>
              <a:buSzPct val="109375"/>
              <a:buNone/>
              <a:tabLst>
                <a:tab pos="354965" algn="l"/>
              </a:tabLst>
              <a:defRPr/>
            </a:pPr>
            <a:r>
              <a:rPr lang="fr-FR" kern="0" dirty="0">
                <a:solidFill>
                  <a:sysClr val="windowText" lastClr="000000"/>
                </a:solidFill>
                <a:latin typeface="Corbel" panose="020B0503020204020204" pitchFamily="34" charset="0"/>
                <a:cs typeface="Calibri"/>
              </a:rPr>
              <a:t>→ </a:t>
            </a:r>
            <a:r>
              <a:rPr lang="fr-FR" b="1" kern="0" spc="-10" dirty="0">
                <a:solidFill>
                  <a:srgbClr val="6FAC46"/>
                </a:solidFill>
                <a:latin typeface="Corbel" panose="020B0503020204020204" pitchFamily="34" charset="0"/>
                <a:cs typeface="Calibri"/>
              </a:rPr>
              <a:t>Type de soins (procédures générant des aérosols : PGA)</a:t>
            </a:r>
          </a:p>
          <a:p>
            <a:pPr marL="1212850" lvl="2" indent="-285750">
              <a:lnSpc>
                <a:spcPct val="100000"/>
              </a:lnSpc>
              <a:spcBef>
                <a:spcPts val="1170"/>
              </a:spcBef>
              <a:buClr>
                <a:srgbClr val="183B63"/>
              </a:buClr>
              <a:buSzPct val="109375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fr-FR" sz="1600" dirty="0">
                <a:latin typeface="Corbel" panose="020B0503020204020204" pitchFamily="34" charset="0"/>
                <a:cs typeface="Calibri"/>
              </a:rPr>
              <a:t>PGA à </a:t>
            </a:r>
            <a:r>
              <a:rPr lang="fr-FR" sz="1600" b="1" dirty="0">
                <a:latin typeface="Corbel" panose="020B0503020204020204" pitchFamily="34" charset="0"/>
                <a:cs typeface="Calibri"/>
              </a:rPr>
              <a:t>risque élevé </a:t>
            </a:r>
            <a:r>
              <a:rPr lang="fr-FR" sz="1600" dirty="0">
                <a:latin typeface="Corbel" panose="020B0503020204020204" pitchFamily="34" charset="0"/>
                <a:cs typeface="Calibri"/>
              </a:rPr>
              <a:t>(ex : aérosolthérapie,…)</a:t>
            </a:r>
          </a:p>
          <a:p>
            <a:pPr marL="1212850" lvl="2" indent="-285750">
              <a:lnSpc>
                <a:spcPct val="100000"/>
              </a:lnSpc>
              <a:spcBef>
                <a:spcPts val="1170"/>
              </a:spcBef>
              <a:buClr>
                <a:srgbClr val="183B63"/>
              </a:buClr>
              <a:buSzPct val="109375"/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fr-FR" sz="1600" dirty="0">
                <a:latin typeface="Corbel" panose="020B0503020204020204" pitchFamily="34" charset="0"/>
                <a:cs typeface="Calibri"/>
              </a:rPr>
              <a:t>PGA à </a:t>
            </a:r>
            <a:r>
              <a:rPr lang="fr-FR" sz="1600" b="1" dirty="0">
                <a:latin typeface="Corbel" panose="020B0503020204020204" pitchFamily="34" charset="0"/>
                <a:cs typeface="Calibri"/>
              </a:rPr>
              <a:t>risque modéré </a:t>
            </a:r>
            <a:r>
              <a:rPr lang="fr-FR" sz="1600" dirty="0">
                <a:latin typeface="Corbel" panose="020B0503020204020204" pitchFamily="34" charset="0"/>
                <a:cs typeface="Calibri"/>
              </a:rPr>
              <a:t>(ex : </a:t>
            </a:r>
            <a:r>
              <a:rPr lang="fr-FR" sz="1600" dirty="0">
                <a:latin typeface="Corbel" panose="020B0503020204020204" pitchFamily="34" charset="0"/>
              </a:rPr>
              <a:t>Ventilation non invasive, aspirations </a:t>
            </a:r>
            <a:r>
              <a:rPr lang="fr-FR" sz="1600" dirty="0" err="1">
                <a:latin typeface="Corbel" panose="020B0503020204020204" pitchFamily="34" charset="0"/>
              </a:rPr>
              <a:t>endo-trachéales</a:t>
            </a:r>
            <a:r>
              <a:rPr lang="fr-FR" sz="1600" dirty="0">
                <a:latin typeface="Corbel" panose="020B0503020204020204" pitchFamily="34" charset="0"/>
              </a:rPr>
              <a:t>,…)</a:t>
            </a:r>
            <a:endParaRPr lang="fr-FR" sz="1600" dirty="0">
              <a:latin typeface="Corbel" panose="020B0503020204020204" pitchFamily="34" charset="0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70"/>
              </a:spcBef>
              <a:buClr>
                <a:srgbClr val="183B63"/>
              </a:buClr>
              <a:buSzPct val="109375"/>
              <a:buFont typeface="Arial MT"/>
              <a:buChar char="•"/>
              <a:tabLst>
                <a:tab pos="354965" algn="l"/>
              </a:tabLst>
            </a:pP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F73FBEC9-90ED-47BD-A5E4-AF5BB35A7F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4996" y="4386440"/>
            <a:ext cx="36004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1BAD6-092D-4DA0-B1F6-159D1295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Matrices d’analyse du risque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53AC72-8FF0-4F1E-A8AB-DBC0D64C5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916" y="1825625"/>
            <a:ext cx="5240156" cy="435133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fr-FR" b="1" kern="0" dirty="0">
                <a:solidFill>
                  <a:srgbClr val="6FAC46"/>
                </a:solidFill>
                <a:latin typeface="Corbel" panose="020B0503020204020204" pitchFamily="34" charset="0"/>
                <a:cs typeface="Arial"/>
              </a:rPr>
              <a:t>Matrice 1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en</a:t>
            </a:r>
            <a:r>
              <a:rPr kumimoji="0" lang="fr-FR" sz="22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cas</a:t>
            </a:r>
            <a:r>
              <a:rPr kumimoji="0" lang="fr-FR" sz="2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de</a:t>
            </a:r>
            <a:r>
              <a:rPr kumimoji="0" lang="fr-FR" sz="22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ventilation</a:t>
            </a:r>
            <a:r>
              <a:rPr kumimoji="0" lang="fr-FR" sz="2200" b="1" i="0" u="none" strike="noStrike" kern="0" cap="none" spc="2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conforme</a:t>
            </a:r>
            <a:r>
              <a:rPr kumimoji="0" lang="fr-FR" sz="2200" b="1" i="0" u="none" strike="noStrike" kern="0" cap="none" spc="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avec la</a:t>
            </a:r>
            <a:r>
              <a:rPr kumimoji="0" lang="fr-FR" sz="22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</a:t>
            </a:r>
            <a:r>
              <a:rPr kumimoji="0" lang="fr-FR" sz="2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R5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 pitchFamily="34" charset="0"/>
              <a:cs typeface="Arial"/>
            </a:endParaRPr>
          </a:p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3BBCCD-525F-4479-8AEA-20224130B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22606" cy="435133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fr-FR" b="1" kern="0" dirty="0">
                <a:solidFill>
                  <a:srgbClr val="FF9900"/>
                </a:solidFill>
                <a:latin typeface="Corbel" panose="020B0503020204020204" pitchFamily="34" charset="0"/>
                <a:cs typeface="Arial"/>
              </a:rPr>
              <a:t>Matrice 2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en</a:t>
            </a:r>
            <a:r>
              <a:rPr kumimoji="0" lang="fr-FR" sz="22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cas</a:t>
            </a:r>
            <a:r>
              <a:rPr kumimoji="0" lang="fr-FR" sz="2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de</a:t>
            </a:r>
            <a:r>
              <a:rPr kumimoji="0" lang="fr-FR" sz="22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ventilation</a:t>
            </a:r>
            <a:r>
              <a:rPr kumimoji="0" lang="fr-FR" sz="2200" b="1" i="0" u="none" strike="noStrike" kern="0" cap="none" spc="2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non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conforme</a:t>
            </a:r>
            <a:r>
              <a:rPr kumimoji="0" lang="fr-FR" sz="2200" b="1" i="0" u="none" strike="noStrike" kern="0" cap="none" spc="5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avec la</a:t>
            </a:r>
            <a:r>
              <a:rPr kumimoji="0" lang="fr-FR" sz="22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 </a:t>
            </a:r>
            <a:r>
              <a:rPr kumimoji="0" lang="fr-FR" sz="2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Arial"/>
              </a:rPr>
              <a:t>R5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 pitchFamily="34" charset="0"/>
              <a:cs typeface="Arial"/>
            </a:endParaRP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5D6AC4-AF4C-462B-AEFD-4DEAF140E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325" y="3167448"/>
            <a:ext cx="5316355" cy="20162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923A489-9DE0-406D-BE62-9E3ACEE4E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16" y="3167448"/>
            <a:ext cx="5240156" cy="20618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2108548-048B-490B-B6C4-60FFE8874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93" y="5509017"/>
            <a:ext cx="6314699" cy="194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6D1EA8-B1F8-4165-95DB-C1E1F2260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16" y="5931938"/>
            <a:ext cx="6343976" cy="5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7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417FDC6-38B0-4C42-A220-D1413C97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Cas pratique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BFF9CE1-36C9-429F-AAB1-255FFDAC6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609" y="1683012"/>
            <a:ext cx="8108338" cy="4919124"/>
          </a:xfrm>
        </p:spPr>
      </p:pic>
    </p:spTree>
    <p:extLst>
      <p:ext uri="{BB962C8B-B14F-4D97-AF65-F5344CB8AC3E}">
        <p14:creationId xmlns:p14="http://schemas.microsoft.com/office/powerpoint/2010/main" val="147587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19CE6E6-2177-480A-973F-81EB7349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156" y="2599433"/>
            <a:ext cx="3081861" cy="355305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8262D2E-E96B-4B5D-8734-B85B1D037853}"/>
              </a:ext>
            </a:extLst>
          </p:cNvPr>
          <p:cNvSpPr txBox="1"/>
          <p:nvPr/>
        </p:nvSpPr>
        <p:spPr>
          <a:xfrm>
            <a:off x="400048" y="893207"/>
            <a:ext cx="7616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>
                <a:latin typeface="Corbel" panose="020B0503020204020204" pitchFamily="34" charset="0"/>
              </a:rPr>
              <a:t>Restons zen, et tout se passera bien 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E0EDA66-C447-4C82-ADC8-63C59B186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00" y="893207"/>
            <a:ext cx="4045158" cy="48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6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B4BE7D-DC9A-432D-9E56-5139C6A5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4200"/>
              </a:spcAft>
              <a:buNone/>
            </a:pPr>
            <a:endParaRPr lang="fr-FR" sz="4800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fr-FR" sz="4800" b="1" cap="all" dirty="0">
                <a:latin typeface="Corbel" panose="020B0503020204020204" pitchFamily="34" charset="0"/>
              </a:rPr>
              <a:t>Merci pour votre attention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97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7CE90-CC80-4555-B6FA-5C97310A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Contexte</a:t>
            </a:r>
          </a:p>
        </p:txBody>
      </p:sp>
      <p:grpSp>
        <p:nvGrpSpPr>
          <p:cNvPr id="4" name="object 53">
            <a:extLst>
              <a:ext uri="{FF2B5EF4-FFF2-40B4-BE49-F238E27FC236}">
                <a16:creationId xmlns:a16="http://schemas.microsoft.com/office/drawing/2014/main" id="{DCA2DA23-9DB5-4541-AE9C-D2331BF8F45E}"/>
              </a:ext>
            </a:extLst>
          </p:cNvPr>
          <p:cNvGrpSpPr/>
          <p:nvPr/>
        </p:nvGrpSpPr>
        <p:grpSpPr>
          <a:xfrm>
            <a:off x="590018" y="1854200"/>
            <a:ext cx="2960905" cy="4108450"/>
            <a:chOff x="7537684" y="214814"/>
            <a:chExt cx="1416050" cy="1976755"/>
          </a:xfrm>
        </p:grpSpPr>
        <p:pic>
          <p:nvPicPr>
            <p:cNvPr id="5" name="object 54">
              <a:extLst>
                <a:ext uri="{FF2B5EF4-FFF2-40B4-BE49-F238E27FC236}">
                  <a16:creationId xmlns:a16="http://schemas.microsoft.com/office/drawing/2014/main" id="{E3F1BE2A-0074-4169-BCBD-4EE0D673E7B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7684" y="214814"/>
              <a:ext cx="1415824" cy="1976731"/>
            </a:xfrm>
            <a:prstGeom prst="rect">
              <a:avLst/>
            </a:prstGeom>
          </p:spPr>
        </p:pic>
        <p:pic>
          <p:nvPicPr>
            <p:cNvPr id="6" name="object 55">
              <a:extLst>
                <a:ext uri="{FF2B5EF4-FFF2-40B4-BE49-F238E27FC236}">
                  <a16:creationId xmlns:a16="http://schemas.microsoft.com/office/drawing/2014/main" id="{32FEB6AB-A900-47C2-BB3D-E1D362FC94E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7140" y="280415"/>
              <a:ext cx="1292352" cy="1840992"/>
            </a:xfrm>
            <a:prstGeom prst="rect">
              <a:avLst/>
            </a:prstGeom>
          </p:spPr>
        </p:pic>
      </p:grpSp>
      <p:sp>
        <p:nvSpPr>
          <p:cNvPr id="7" name="object 4">
            <a:extLst>
              <a:ext uri="{FF2B5EF4-FFF2-40B4-BE49-F238E27FC236}">
                <a16:creationId xmlns:a16="http://schemas.microsoft.com/office/drawing/2014/main" id="{E080A114-C4FC-4057-84CF-A5A5EDD8498E}"/>
              </a:ext>
            </a:extLst>
          </p:cNvPr>
          <p:cNvSpPr txBox="1"/>
          <p:nvPr/>
        </p:nvSpPr>
        <p:spPr>
          <a:xfrm>
            <a:off x="4274180" y="3113951"/>
            <a:ext cx="3051243" cy="598241"/>
          </a:xfrm>
          <a:prstGeom prst="rect">
            <a:avLst/>
          </a:prstGeom>
          <a:ln w="10668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marL="90805" algn="ctr">
              <a:lnSpc>
                <a:spcPts val="2150"/>
              </a:lnSpc>
              <a:spcBef>
                <a:spcPts val="265"/>
              </a:spcBef>
            </a:pPr>
            <a:r>
              <a:rPr sz="2000" kern="0" dirty="0">
                <a:solidFill>
                  <a:srgbClr val="009EE1"/>
                </a:solidFill>
                <a:latin typeface="Corbel"/>
                <a:cs typeface="Corbel"/>
              </a:rPr>
              <a:t>Grosses</a:t>
            </a:r>
            <a:r>
              <a:rPr sz="2000" kern="0" spc="-30" dirty="0">
                <a:solidFill>
                  <a:srgbClr val="009EE1"/>
                </a:solidFill>
                <a:latin typeface="Corbel"/>
                <a:cs typeface="Corbel"/>
              </a:rPr>
              <a:t> </a:t>
            </a:r>
            <a:r>
              <a:rPr sz="2000" kern="0" dirty="0">
                <a:solidFill>
                  <a:srgbClr val="009EE1"/>
                </a:solidFill>
                <a:latin typeface="Corbel"/>
                <a:cs typeface="Corbel"/>
              </a:rPr>
              <a:t>particules</a:t>
            </a:r>
            <a:r>
              <a:rPr sz="2000" kern="0" spc="-45" dirty="0">
                <a:solidFill>
                  <a:srgbClr val="009EE1"/>
                </a:solidFill>
                <a:latin typeface="Corbel"/>
                <a:cs typeface="Corbel"/>
              </a:rPr>
              <a:t> </a:t>
            </a:r>
            <a:r>
              <a:rPr sz="2000" kern="0" dirty="0">
                <a:solidFill>
                  <a:srgbClr val="009EE1"/>
                </a:solidFill>
                <a:latin typeface="Corbel"/>
                <a:cs typeface="Corbel"/>
              </a:rPr>
              <a:t>&gt;</a:t>
            </a:r>
            <a:r>
              <a:rPr sz="2000" kern="0" spc="-25" dirty="0">
                <a:solidFill>
                  <a:srgbClr val="009EE1"/>
                </a:solidFill>
                <a:latin typeface="Corbel"/>
                <a:cs typeface="Corbel"/>
              </a:rPr>
              <a:t> </a:t>
            </a:r>
            <a:r>
              <a:rPr sz="2000" kern="0" dirty="0">
                <a:solidFill>
                  <a:srgbClr val="009EE1"/>
                </a:solidFill>
                <a:latin typeface="Corbel"/>
                <a:cs typeface="Corbel"/>
              </a:rPr>
              <a:t>5</a:t>
            </a:r>
            <a:r>
              <a:rPr sz="2000" kern="0" spc="-20" dirty="0">
                <a:solidFill>
                  <a:srgbClr val="009EE1"/>
                </a:solidFill>
                <a:latin typeface="Corbel"/>
                <a:cs typeface="Corbel"/>
              </a:rPr>
              <a:t> </a:t>
            </a:r>
            <a:r>
              <a:rPr sz="2000" kern="0" spc="-25" dirty="0">
                <a:solidFill>
                  <a:srgbClr val="009EE1"/>
                </a:solidFill>
                <a:latin typeface="Symbol"/>
                <a:cs typeface="Symbol"/>
              </a:rPr>
              <a:t></a:t>
            </a:r>
            <a:r>
              <a:rPr sz="2000" kern="0" spc="-25" dirty="0">
                <a:solidFill>
                  <a:srgbClr val="009EE1"/>
                </a:solidFill>
                <a:latin typeface="Corbel"/>
                <a:cs typeface="Corbel"/>
              </a:rPr>
              <a:t>m</a:t>
            </a:r>
            <a:endParaRPr sz="2000" kern="0" dirty="0">
              <a:solidFill>
                <a:sysClr val="windowText" lastClr="000000"/>
              </a:solidFill>
              <a:latin typeface="Corbel"/>
              <a:cs typeface="Corbel"/>
            </a:endParaRPr>
          </a:p>
          <a:p>
            <a:pPr marL="90805" algn="ctr">
              <a:lnSpc>
                <a:spcPts val="2150"/>
              </a:lnSpc>
            </a:pPr>
            <a:r>
              <a:rPr sz="2000" kern="0" dirty="0">
                <a:solidFill>
                  <a:srgbClr val="009EE1"/>
                </a:solidFill>
                <a:latin typeface="Corbel"/>
                <a:cs typeface="Corbel"/>
              </a:rPr>
              <a:t>1m</a:t>
            </a:r>
            <a:r>
              <a:rPr sz="2000" kern="0" spc="-20" dirty="0">
                <a:solidFill>
                  <a:srgbClr val="009EE1"/>
                </a:solidFill>
                <a:latin typeface="Corbel"/>
                <a:cs typeface="Corbel"/>
              </a:rPr>
              <a:t> </a:t>
            </a:r>
            <a:r>
              <a:rPr sz="2000" kern="0" dirty="0">
                <a:solidFill>
                  <a:srgbClr val="009EE1"/>
                </a:solidFill>
                <a:latin typeface="Corbel"/>
                <a:cs typeface="Corbel"/>
              </a:rPr>
              <a:t>à</a:t>
            </a:r>
            <a:r>
              <a:rPr sz="2000" kern="0" spc="-20" dirty="0">
                <a:solidFill>
                  <a:srgbClr val="009EE1"/>
                </a:solidFill>
                <a:latin typeface="Corbel"/>
                <a:cs typeface="Corbel"/>
              </a:rPr>
              <a:t> </a:t>
            </a:r>
            <a:r>
              <a:rPr sz="2000" kern="0" dirty="0">
                <a:solidFill>
                  <a:srgbClr val="009EE1"/>
                </a:solidFill>
                <a:latin typeface="Corbel"/>
                <a:cs typeface="Corbel"/>
              </a:rPr>
              <a:t>1m50,</a:t>
            </a:r>
            <a:r>
              <a:rPr sz="2000" kern="0" spc="-5" dirty="0">
                <a:solidFill>
                  <a:srgbClr val="009EE1"/>
                </a:solidFill>
                <a:latin typeface="Corbel"/>
                <a:cs typeface="Corbel"/>
              </a:rPr>
              <a:t> </a:t>
            </a:r>
            <a:r>
              <a:rPr sz="2000" b="1" kern="0" spc="-10" dirty="0">
                <a:solidFill>
                  <a:srgbClr val="009EE1"/>
                </a:solidFill>
                <a:latin typeface="Corbel"/>
                <a:cs typeface="Corbel"/>
              </a:rPr>
              <a:t>gouttelettes</a:t>
            </a:r>
            <a:endParaRPr sz="2000" kern="0" dirty="0">
              <a:solidFill>
                <a:sysClr val="windowText" lastClr="000000"/>
              </a:solidFill>
              <a:latin typeface="Corbel"/>
              <a:cs typeface="Corbel"/>
            </a:endParaRPr>
          </a:p>
        </p:txBody>
      </p:sp>
      <p:pic>
        <p:nvPicPr>
          <p:cNvPr id="8" name="object 6">
            <a:extLst>
              <a:ext uri="{FF2B5EF4-FFF2-40B4-BE49-F238E27FC236}">
                <a16:creationId xmlns:a16="http://schemas.microsoft.com/office/drawing/2014/main" id="{FB56F034-93C9-400E-BB15-4BC2F99BB63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3604" y="4021537"/>
            <a:ext cx="763846" cy="769538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05996C26-9B35-41C0-8AC6-18C3F2EB8237}"/>
              </a:ext>
            </a:extLst>
          </p:cNvPr>
          <p:cNvSpPr txBox="1"/>
          <p:nvPr/>
        </p:nvSpPr>
        <p:spPr>
          <a:xfrm>
            <a:off x="8584471" y="3123554"/>
            <a:ext cx="2960432" cy="597599"/>
          </a:xfrm>
          <a:prstGeom prst="rect">
            <a:avLst/>
          </a:prstGeom>
          <a:ln w="10668">
            <a:noFill/>
          </a:ln>
        </p:spPr>
        <p:txBody>
          <a:bodyPr vert="horz" wrap="square" lIns="0" tIns="33020" rIns="0" bIns="0" rtlCol="0">
            <a:spAutoFit/>
          </a:bodyPr>
          <a:lstStyle/>
          <a:p>
            <a:pPr marL="90805" algn="ctr">
              <a:lnSpc>
                <a:spcPts val="2150"/>
              </a:lnSpc>
              <a:spcBef>
                <a:spcPts val="260"/>
              </a:spcBef>
            </a:pPr>
            <a:r>
              <a:rPr sz="2000" spc="-10" dirty="0">
                <a:solidFill>
                  <a:srgbClr val="D03A46"/>
                </a:solidFill>
                <a:latin typeface="Corbel"/>
                <a:cs typeface="Corbel"/>
              </a:rPr>
              <a:t>Petites</a:t>
            </a:r>
            <a:r>
              <a:rPr sz="2000" spc="-30" dirty="0">
                <a:solidFill>
                  <a:srgbClr val="D03A46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D03A46"/>
                </a:solidFill>
                <a:latin typeface="Corbel"/>
                <a:cs typeface="Corbel"/>
              </a:rPr>
              <a:t>particules</a:t>
            </a:r>
            <a:r>
              <a:rPr sz="2000" spc="-50" dirty="0">
                <a:solidFill>
                  <a:srgbClr val="D03A46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D03A46"/>
                </a:solidFill>
                <a:latin typeface="Corbel"/>
                <a:cs typeface="Corbel"/>
              </a:rPr>
              <a:t>&lt;</a:t>
            </a:r>
            <a:r>
              <a:rPr sz="2000" spc="-20" dirty="0">
                <a:solidFill>
                  <a:srgbClr val="D03A46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D03A46"/>
                </a:solidFill>
                <a:latin typeface="Corbel"/>
                <a:cs typeface="Corbel"/>
              </a:rPr>
              <a:t>5</a:t>
            </a:r>
            <a:r>
              <a:rPr sz="2000" spc="-20" dirty="0">
                <a:solidFill>
                  <a:srgbClr val="D03A46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D03A46"/>
                </a:solidFill>
                <a:latin typeface="Symbol"/>
                <a:cs typeface="Symbol"/>
              </a:rPr>
              <a:t></a:t>
            </a:r>
            <a:r>
              <a:rPr sz="2000" spc="-25" dirty="0">
                <a:solidFill>
                  <a:srgbClr val="D03A46"/>
                </a:solidFill>
                <a:latin typeface="Corbel"/>
                <a:cs typeface="Corbel"/>
              </a:rPr>
              <a:t>m</a:t>
            </a:r>
            <a:endParaRPr sz="2000" dirty="0">
              <a:latin typeface="Corbel"/>
              <a:cs typeface="Corbel"/>
            </a:endParaRPr>
          </a:p>
          <a:p>
            <a:pPr marL="90805" algn="ctr">
              <a:lnSpc>
                <a:spcPts val="2150"/>
              </a:lnSpc>
            </a:pPr>
            <a:r>
              <a:rPr sz="2000" dirty="0">
                <a:solidFill>
                  <a:srgbClr val="D03A46"/>
                </a:solidFill>
                <a:latin typeface="Corbel"/>
                <a:cs typeface="Corbel"/>
              </a:rPr>
              <a:t>&gt;</a:t>
            </a:r>
            <a:r>
              <a:rPr sz="2000" spc="-15" dirty="0">
                <a:solidFill>
                  <a:srgbClr val="D03A46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D03A46"/>
                </a:solidFill>
                <a:latin typeface="Corbel"/>
                <a:cs typeface="Corbel"/>
              </a:rPr>
              <a:t>1m, </a:t>
            </a:r>
            <a:r>
              <a:rPr sz="2000" b="1" spc="-10" dirty="0">
                <a:solidFill>
                  <a:srgbClr val="D03A46"/>
                </a:solidFill>
                <a:latin typeface="Corbel"/>
                <a:cs typeface="Corbel"/>
              </a:rPr>
              <a:t>aérosol</a:t>
            </a:r>
            <a:endParaRPr sz="2000" dirty="0">
              <a:latin typeface="Corbel"/>
              <a:cs typeface="Corbel"/>
            </a:endParaRPr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F125B4F4-D313-4E0F-BEF2-45AA003F641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82764" y="4047787"/>
            <a:ext cx="763846" cy="76953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C046438-2F84-4AA7-A154-1135D230DA87}"/>
              </a:ext>
            </a:extLst>
          </p:cNvPr>
          <p:cNvSpPr txBox="1"/>
          <p:nvPr/>
        </p:nvSpPr>
        <p:spPr>
          <a:xfrm>
            <a:off x="3848100" y="5316269"/>
            <a:ext cx="82891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33" marR="0" lvl="0" algn="ctr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tabLst>
                <a:tab pos="303098" algn="l"/>
              </a:tabLst>
              <a:defRPr/>
            </a:pPr>
            <a:r>
              <a:rPr kumimoji="0" lang="fr-FR" sz="20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Transmission</a:t>
            </a:r>
            <a:r>
              <a:rPr kumimoji="0" lang="fr-FR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par</a:t>
            </a:r>
            <a:r>
              <a:rPr kumimoji="0" lang="fr-FR" sz="20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voie</a:t>
            </a:r>
            <a:r>
              <a:rPr kumimoji="0" lang="fr-FR" sz="20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0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respiratoire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basée</a:t>
            </a:r>
            <a:r>
              <a:rPr kumimoji="0" lang="fr-FR" sz="20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sur</a:t>
            </a:r>
            <a:r>
              <a:rPr kumimoji="0" lang="fr-FR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la</a:t>
            </a:r>
            <a:r>
              <a:rPr kumimoji="0" lang="fr-FR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dichotomie air/gouttelettes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cs typeface="Calibri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0B8763B-107A-4AF5-8902-2853084B8439}"/>
              </a:ext>
            </a:extLst>
          </p:cNvPr>
          <p:cNvSpPr/>
          <p:nvPr/>
        </p:nvSpPr>
        <p:spPr>
          <a:xfrm>
            <a:off x="3981452" y="2022086"/>
            <a:ext cx="3562350" cy="829268"/>
          </a:xfrm>
          <a:prstGeom prst="roundRect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Précautions complémentaires </a:t>
            </a:r>
            <a:r>
              <a:rPr lang="fr-FR" dirty="0" err="1"/>
              <a:t>Goutellettes</a:t>
            </a:r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EE29A37-D4FE-46DB-A3A3-5E442B791046}"/>
              </a:ext>
            </a:extLst>
          </p:cNvPr>
          <p:cNvSpPr/>
          <p:nvPr/>
        </p:nvSpPr>
        <p:spPr>
          <a:xfrm>
            <a:off x="8201024" y="2031689"/>
            <a:ext cx="3562349" cy="829268"/>
          </a:xfrm>
          <a:prstGeom prst="roundRect">
            <a:avLst/>
          </a:prstGeom>
          <a:solidFill>
            <a:srgbClr val="FF0000">
              <a:alpha val="6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Précautions complémentaires </a:t>
            </a:r>
          </a:p>
          <a:p>
            <a:pPr algn="ctr"/>
            <a:r>
              <a:rPr lang="fr-FR" dirty="0"/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363915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D8C0A-D0D2-47F4-A0F6-9729F892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F76A4A-C555-4447-85CA-582DC23C7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080"/>
              </a:spcBef>
              <a:buNone/>
              <a:defRPr/>
            </a:pPr>
            <a:r>
              <a:rPr lang="fr-FR" sz="2400" kern="0" spc="-10" dirty="0">
                <a:solidFill>
                  <a:sysClr val="windowText" lastClr="000000"/>
                </a:solidFill>
                <a:latin typeface="Corbel" panose="020B0503020204020204" pitchFamily="34" charset="0"/>
                <a:cs typeface="Calibri"/>
              </a:rPr>
              <a:t>Dichotomie </a:t>
            </a:r>
            <a:r>
              <a:rPr kumimoji="0" lang="fr-FR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air/gouttelettes</a:t>
            </a:r>
            <a:r>
              <a:rPr kumimoji="0" lang="fr-FR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remise en question par de nombreuses études durant la pandémie de Covid-19 </a:t>
            </a:r>
            <a:r>
              <a:rPr lang="fr-FR" sz="2400" kern="0" spc="-10" dirty="0">
                <a:solidFill>
                  <a:sysClr val="windowText" lastClr="000000"/>
                </a:solidFill>
                <a:latin typeface="Corbel" panose="020B0503020204020204" pitchFamily="34" charset="0"/>
                <a:cs typeface="Calibri"/>
              </a:rPr>
              <a:t>→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non</a:t>
            </a:r>
            <a:r>
              <a:rPr kumimoji="0" lang="fr-FR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adaptée</a:t>
            </a:r>
            <a:r>
              <a:rPr lang="fr-FR" sz="2400" kern="0" spc="-30" noProof="0" dirty="0">
                <a:solidFill>
                  <a:sysClr val="windowText" lastClr="0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pour</a:t>
            </a:r>
            <a:r>
              <a:rPr kumimoji="0" lang="fr-FR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considérer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le</a:t>
            </a:r>
            <a:r>
              <a:rPr kumimoji="0" lang="fr-FR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risque</a:t>
            </a:r>
            <a:r>
              <a:rPr kumimoji="0" lang="fr-FR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«</a:t>
            </a:r>
            <a:r>
              <a:rPr kumimoji="0" lang="fr-FR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aéroporté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»</a:t>
            </a:r>
            <a:r>
              <a:rPr kumimoji="0" lang="fr-FR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dans</a:t>
            </a:r>
            <a:r>
              <a:rPr kumimoji="0" lang="fr-FR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sa</a:t>
            </a:r>
            <a:r>
              <a:rPr lang="fr-FR" sz="2400" kern="0" dirty="0">
                <a:solidFill>
                  <a:sysClr val="windowText" lastClr="0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globalité</a:t>
            </a:r>
            <a:endParaRPr lang="fr-FR" sz="2400" kern="0" dirty="0">
              <a:solidFill>
                <a:sysClr val="windowText" lastClr="000000"/>
              </a:solidFill>
              <a:latin typeface="Corbel" panose="020B0503020204020204" pitchFamily="34" charset="0"/>
              <a:cs typeface="Calibri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453C993-CA19-4FA1-B8F7-7B6198D81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26747"/>
            <a:ext cx="5919729" cy="27373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FA541D6-C747-45FF-8FC7-AB03D56629D5}"/>
              </a:ext>
            </a:extLst>
          </p:cNvPr>
          <p:cNvSpPr txBox="1"/>
          <p:nvPr/>
        </p:nvSpPr>
        <p:spPr>
          <a:xfrm>
            <a:off x="6962775" y="3549592"/>
            <a:ext cx="5000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>
                <a:solidFill>
                  <a:srgbClr val="00B0F0"/>
                </a:solidFill>
                <a:latin typeface="Corbel" panose="020B0503020204020204" pitchFamily="34" charset="0"/>
              </a:rPr>
              <a:t>Notion de nuage, de continuum </a:t>
            </a:r>
          </a:p>
          <a:p>
            <a:endParaRPr lang="fr-FR" dirty="0"/>
          </a:p>
          <a:p>
            <a:r>
              <a:rPr lang="fr-FR" sz="2000" dirty="0">
                <a:latin typeface="Corbel" panose="020B0503020204020204" pitchFamily="34" charset="0"/>
                <a:cs typeface="Calibri"/>
              </a:rPr>
              <a:t>Continuum</a:t>
            </a:r>
            <a:r>
              <a:rPr lang="fr-FR" sz="2000" spc="-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de</a:t>
            </a:r>
            <a:r>
              <a:rPr lang="fr-FR" sz="2000" spc="-3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tailles</a:t>
            </a:r>
            <a:r>
              <a:rPr lang="fr-FR" sz="2000" spc="-2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de</a:t>
            </a:r>
            <a:r>
              <a:rPr lang="fr-FR" sz="20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spc="-10" dirty="0">
                <a:latin typeface="Corbel" panose="020B0503020204020204" pitchFamily="34" charset="0"/>
                <a:cs typeface="Calibri"/>
              </a:rPr>
              <a:t>gouttes</a:t>
            </a:r>
            <a:r>
              <a:rPr lang="fr-FR" sz="2000" spc="-3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spc="-10" dirty="0">
                <a:latin typeface="Corbel" panose="020B0503020204020204" pitchFamily="34" charset="0"/>
                <a:cs typeface="Calibri"/>
              </a:rPr>
              <a:t>respiratoires,</a:t>
            </a:r>
            <a:r>
              <a:rPr lang="fr-FR" sz="2000" spc="-4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spc="-10" dirty="0">
                <a:latin typeface="Corbel" panose="020B0503020204020204" pitchFamily="34" charset="0"/>
                <a:cs typeface="Calibri"/>
              </a:rPr>
              <a:t>évolutives</a:t>
            </a:r>
            <a:r>
              <a:rPr lang="fr-FR" sz="2000" spc="-4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et</a:t>
            </a:r>
            <a:r>
              <a:rPr lang="fr-FR" sz="2000" spc="-3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spc="-10" dirty="0">
                <a:latin typeface="Corbel" panose="020B0503020204020204" pitchFamily="34" charset="0"/>
                <a:cs typeface="Calibri"/>
              </a:rPr>
              <a:t>transportées</a:t>
            </a:r>
            <a:r>
              <a:rPr lang="fr-FR" sz="2000" spc="-3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par</a:t>
            </a:r>
            <a:r>
              <a:rPr lang="fr-FR" sz="20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spc="-25" dirty="0">
                <a:latin typeface="Corbel" panose="020B0503020204020204" pitchFamily="34" charset="0"/>
                <a:cs typeface="Calibri"/>
              </a:rPr>
              <a:t>un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flux</a:t>
            </a:r>
            <a:r>
              <a:rPr lang="fr-FR" sz="2000" spc="-5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spc="-20" dirty="0">
                <a:latin typeface="Corbel" panose="020B0503020204020204" pitchFamily="34" charset="0"/>
                <a:cs typeface="Calibri"/>
              </a:rPr>
              <a:t>d’air</a:t>
            </a:r>
            <a:r>
              <a:rPr lang="fr-FR" sz="20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spc="-10" dirty="0">
                <a:latin typeface="Corbel" panose="020B0503020204020204" pitchFamily="34" charset="0"/>
                <a:cs typeface="Calibri"/>
              </a:rPr>
              <a:t>turbulent</a:t>
            </a:r>
            <a:r>
              <a:rPr lang="fr-FR" sz="20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et</a:t>
            </a:r>
            <a:r>
              <a:rPr lang="fr-FR" sz="20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son</a:t>
            </a:r>
            <a:r>
              <a:rPr lang="fr-FR" sz="2000" spc="-4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évolution</a:t>
            </a:r>
            <a:r>
              <a:rPr lang="fr-FR" sz="20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en</a:t>
            </a:r>
            <a:r>
              <a:rPr lang="fr-FR" sz="2000" spc="-4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lien</a:t>
            </a:r>
            <a:r>
              <a:rPr lang="fr-FR" sz="20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avec</a:t>
            </a:r>
            <a:r>
              <a:rPr lang="fr-FR" sz="2000" spc="-6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les</a:t>
            </a:r>
            <a:r>
              <a:rPr lang="fr-FR" sz="20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conditions</a:t>
            </a:r>
            <a:r>
              <a:rPr lang="fr-FR" sz="2000" spc="-25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spc="-10" dirty="0">
                <a:latin typeface="Corbel" panose="020B0503020204020204" pitchFamily="34" charset="0"/>
                <a:cs typeface="Calibri"/>
              </a:rPr>
              <a:t>environnementales caractérisant</a:t>
            </a:r>
            <a:r>
              <a:rPr lang="fr-FR" sz="20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les</a:t>
            </a:r>
            <a:r>
              <a:rPr lang="fr-FR" sz="20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locaux</a:t>
            </a:r>
            <a:r>
              <a:rPr lang="fr-FR" sz="20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dirty="0">
                <a:latin typeface="Corbel" panose="020B0503020204020204" pitchFamily="34" charset="0"/>
                <a:cs typeface="Calibri"/>
              </a:rPr>
              <a:t>de</a:t>
            </a:r>
            <a:r>
              <a:rPr lang="fr-FR" sz="20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lang="fr-FR" sz="2000" spc="-10" dirty="0">
                <a:latin typeface="Corbel" panose="020B0503020204020204" pitchFamily="34" charset="0"/>
                <a:cs typeface="Calibri"/>
              </a:rPr>
              <a:t>soins</a:t>
            </a:r>
            <a:r>
              <a:rPr lang="fr-FR" spc="-10" dirty="0">
                <a:latin typeface="Calibri"/>
                <a:cs typeface="Calibri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496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D8C0A-D0D2-47F4-A0F6-9729F892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Une (r)évolution !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2701C3E9-6396-4297-BF13-94EE5604C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9791" y="1942722"/>
            <a:ext cx="4982201" cy="4351338"/>
          </a:xfr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E45CF37-138B-404B-90C9-8B4FBCA3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7" y="1982327"/>
            <a:ext cx="2688424" cy="3759238"/>
          </a:xfrm>
          <a:prstGeom prst="rect">
            <a:avLst/>
          </a:prstGeom>
        </p:spPr>
      </p:pic>
      <p:grpSp>
        <p:nvGrpSpPr>
          <p:cNvPr id="24" name="object 13">
            <a:extLst>
              <a:ext uri="{FF2B5EF4-FFF2-40B4-BE49-F238E27FC236}">
                <a16:creationId xmlns:a16="http://schemas.microsoft.com/office/drawing/2014/main" id="{9A68DFAB-E944-41A1-BF46-67B2CBF997E8}"/>
              </a:ext>
            </a:extLst>
          </p:cNvPr>
          <p:cNvGrpSpPr/>
          <p:nvPr/>
        </p:nvGrpSpPr>
        <p:grpSpPr>
          <a:xfrm>
            <a:off x="9136695" y="1908705"/>
            <a:ext cx="2711027" cy="3832860"/>
            <a:chOff x="6739073" y="800061"/>
            <a:chExt cx="2033270" cy="2874645"/>
          </a:xfrm>
        </p:grpSpPr>
        <p:pic>
          <p:nvPicPr>
            <p:cNvPr id="25" name="object 14">
              <a:extLst>
                <a:ext uri="{FF2B5EF4-FFF2-40B4-BE49-F238E27FC236}">
                  <a16:creationId xmlns:a16="http://schemas.microsoft.com/office/drawing/2014/main" id="{A9C649BD-8900-4E08-A5D1-64280048E1A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9073" y="800061"/>
              <a:ext cx="2033096" cy="2874321"/>
            </a:xfrm>
            <a:prstGeom prst="rect">
              <a:avLst/>
            </a:prstGeom>
          </p:spPr>
        </p:pic>
        <p:pic>
          <p:nvPicPr>
            <p:cNvPr id="26" name="object 15">
              <a:extLst>
                <a:ext uri="{FF2B5EF4-FFF2-40B4-BE49-F238E27FC236}">
                  <a16:creationId xmlns:a16="http://schemas.microsoft.com/office/drawing/2014/main" id="{609914FF-F053-452E-89CB-60CE91450E5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4659" y="874776"/>
              <a:ext cx="1897379" cy="2720340"/>
            </a:xfrm>
            <a:prstGeom prst="rect">
              <a:avLst/>
            </a:prstGeom>
          </p:spPr>
        </p:pic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1797DA36-2B86-44D7-A9A8-AE10776A28DC}"/>
              </a:ext>
            </a:extLst>
          </p:cNvPr>
          <p:cNvSpPr txBox="1"/>
          <p:nvPr/>
        </p:nvSpPr>
        <p:spPr>
          <a:xfrm>
            <a:off x="2886075" y="6322635"/>
            <a:ext cx="7239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Nécessité</a:t>
            </a:r>
            <a:r>
              <a:rPr kumimoji="0" lang="fr-FR" sz="2200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de</a:t>
            </a:r>
            <a:r>
              <a:rPr kumimoji="0" lang="fr-FR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baser</a:t>
            </a:r>
            <a:r>
              <a:rPr kumimoji="0" lang="fr-FR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la</a:t>
            </a:r>
            <a:r>
              <a:rPr kumimoji="0" lang="fr-FR" sz="2200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prévention</a:t>
            </a:r>
            <a:r>
              <a:rPr kumimoji="0" lang="fr-FR" sz="22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sur</a:t>
            </a:r>
            <a:r>
              <a:rPr kumimoji="0" lang="fr-FR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une</a:t>
            </a:r>
            <a:r>
              <a:rPr kumimoji="0" lang="fr-FR" sz="2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2200" b="1" i="0" u="sng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analyse de risques</a:t>
            </a:r>
            <a:r>
              <a:rPr kumimoji="0" lang="fr-FR" sz="2200" b="1" i="0" u="sng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endParaRPr lang="fr-FR" sz="2200" b="1" u="sng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2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E728A-2318-40C1-9A6D-0155398B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34 recommandations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9C99E97-79A4-4225-8D02-D986380D3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158" y="1825624"/>
            <a:ext cx="9723539" cy="49561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u="sng" dirty="0">
                <a:solidFill>
                  <a:schemeClr val="accent6"/>
                </a:solidFill>
                <a:latin typeface="Corbel" panose="020B0503020204020204" pitchFamily="34" charset="0"/>
              </a:rPr>
              <a:t>Ventilation des locaux</a:t>
            </a:r>
            <a:r>
              <a:rPr lang="fr-FR" sz="1800" dirty="0">
                <a:latin typeface="Corbel" panose="020B0503020204020204" pitchFamily="34" charset="0"/>
              </a:rPr>
              <a:t>     </a:t>
            </a:r>
            <a:r>
              <a:rPr lang="fr-FR" sz="1600" i="1" dirty="0">
                <a:latin typeface="Corbel" panose="020B0503020204020204" pitchFamily="34" charset="0"/>
              </a:rPr>
              <a:t>(</a:t>
            </a:r>
            <a:r>
              <a:rPr lang="fr-FR" sz="1600" i="1" dirty="0" err="1">
                <a:latin typeface="Corbel" panose="020B0503020204020204" pitchFamily="34" charset="0"/>
              </a:rPr>
              <a:t>pré-requis</a:t>
            </a:r>
            <a:r>
              <a:rPr lang="fr-FR" sz="1600" i="1" dirty="0">
                <a:latin typeface="Corbel" panose="020B0503020204020204" pitchFamily="34" charset="0"/>
              </a:rPr>
              <a:t>)</a:t>
            </a:r>
          </a:p>
          <a:p>
            <a:pPr marL="836295" lvl="1" indent="-285750">
              <a:lnSpc>
                <a:spcPct val="100000"/>
              </a:lnSpc>
              <a:spcBef>
                <a:spcPts val="15"/>
              </a:spcBef>
              <a:spcAft>
                <a:spcPts val="600"/>
              </a:spcAft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chambres</a:t>
            </a:r>
            <a:r>
              <a:rPr kumimoji="0" lang="fr-FR" sz="1500" b="0" i="0" u="none" strike="noStrike" kern="1200" cap="none" spc="-4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individuelles,</a:t>
            </a:r>
            <a:r>
              <a:rPr kumimoji="0" lang="fr-FR" sz="15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VMC,</a:t>
            </a:r>
            <a:r>
              <a:rPr kumimoji="0" lang="fr-FR" sz="15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air</a:t>
            </a:r>
            <a:r>
              <a:rPr kumimoji="0" lang="fr-FR" sz="15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neuf,</a:t>
            </a:r>
            <a:r>
              <a:rPr kumimoji="0" lang="fr-FR" sz="15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fenêtres</a:t>
            </a:r>
            <a:r>
              <a:rPr kumimoji="0" lang="fr-FR" sz="15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ouvrantes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Calibri"/>
            </a:endParaRPr>
          </a:p>
          <a:p>
            <a:pPr marL="836295" lvl="1" indent="-285750">
              <a:lnSpc>
                <a:spcPts val="1275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règlementation</a:t>
            </a:r>
            <a:r>
              <a:rPr kumimoji="0" lang="fr-FR" sz="1500" b="0" i="0" u="none" strike="noStrike" kern="120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(débit,</a:t>
            </a:r>
            <a:r>
              <a:rPr kumimoji="0" lang="fr-FR" sz="15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CO2),</a:t>
            </a:r>
            <a:r>
              <a:rPr kumimoji="0" lang="fr-FR" sz="15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cartographie,</a:t>
            </a:r>
            <a:r>
              <a:rPr kumimoji="0" lang="fr-FR" sz="1500" b="0" i="0" u="none" strike="noStrike" kern="1200" cap="none" spc="-4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surveillance</a:t>
            </a:r>
            <a:r>
              <a:rPr kumimoji="0" lang="fr-FR" sz="15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et</a:t>
            </a:r>
            <a:r>
              <a:rPr kumimoji="0" lang="fr-FR" sz="15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maintenance</a:t>
            </a:r>
            <a:r>
              <a:rPr kumimoji="0" lang="fr-FR" sz="15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préventive,</a:t>
            </a:r>
            <a:r>
              <a:rPr kumimoji="0" lang="fr-FR" sz="15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mesures</a:t>
            </a:r>
            <a:r>
              <a:rPr kumimoji="0" lang="fr-FR" sz="15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 </a:t>
            </a:r>
            <a:r>
              <a:rPr kumimoji="0" lang="fr-FR" sz="15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alibri"/>
              </a:rPr>
              <a:t>correctives</a:t>
            </a:r>
            <a:endParaRPr lang="fr-FR" sz="1500" dirty="0">
              <a:latin typeface="Corbel" panose="020B05030202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800" b="1" dirty="0">
                <a:solidFill>
                  <a:schemeClr val="accent6"/>
                </a:solidFill>
                <a:latin typeface="Corbel" panose="020B0503020204020204" pitchFamily="34" charset="0"/>
              </a:rPr>
              <a:t>Masques à usage médical et APR (FFP2)    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(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pré-requis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)</a:t>
            </a:r>
          </a:p>
          <a:p>
            <a:pPr marL="836295" marR="0" lvl="1" indent="-285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r-FR" sz="1500" dirty="0">
                <a:latin typeface="Corbel" panose="020B0503020204020204" pitchFamily="34" charset="0"/>
                <a:cs typeface="Calibri"/>
              </a:rPr>
              <a:t>cahier des charges, plusieurs modèles et taille,</a:t>
            </a:r>
          </a:p>
          <a:p>
            <a:pPr marL="836295" marR="0" lvl="1" indent="-28575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fr-FR" sz="1500" dirty="0">
                <a:latin typeface="Corbel" panose="020B0503020204020204" pitchFamily="34" charset="0"/>
                <a:cs typeface="Calibri"/>
              </a:rPr>
              <a:t>fit-test, fit-check, formation</a:t>
            </a:r>
          </a:p>
          <a:p>
            <a:pPr marR="0" lvl="0" fontAlgn="t"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800" b="1" u="sng" dirty="0">
                <a:solidFill>
                  <a:schemeClr val="accent6"/>
                </a:solidFill>
                <a:latin typeface="Corbel" panose="020B0503020204020204" pitchFamily="34" charset="0"/>
              </a:rPr>
              <a:t>Précautions respiratoires</a:t>
            </a:r>
          </a:p>
          <a:p>
            <a:pPr marR="0" lvl="0" fontAlgn="t"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800" b="1" dirty="0">
                <a:solidFill>
                  <a:schemeClr val="accent6"/>
                </a:solidFill>
                <a:latin typeface="Corbel" panose="020B0503020204020204" pitchFamily="34" charset="0"/>
              </a:rPr>
              <a:t>Tuberculose</a:t>
            </a:r>
            <a:endParaRPr lang="fr-FR" sz="1800" dirty="0">
              <a:latin typeface="Corbel" panose="020B0503020204020204" pitchFamily="34" charset="0"/>
            </a:endParaRPr>
          </a:p>
          <a:p>
            <a:pPr fontAlgn="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800" b="1" dirty="0">
                <a:solidFill>
                  <a:schemeClr val="accent6"/>
                </a:solidFill>
                <a:latin typeface="Corbel" panose="020B0503020204020204" pitchFamily="34" charset="0"/>
              </a:rPr>
              <a:t>Cas particuliers</a:t>
            </a:r>
          </a:p>
          <a:p>
            <a:pPr marL="83629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500" dirty="0">
                <a:latin typeface="Corbel" panose="020B0503020204020204" pitchFamily="34" charset="0"/>
                <a:cs typeface="Calibri"/>
              </a:rPr>
              <a:t>BMR, épidémies communautaires, clusters,</a:t>
            </a:r>
          </a:p>
          <a:p>
            <a:pPr marL="83629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500" dirty="0">
                <a:latin typeface="Corbel" panose="020B0503020204020204" pitchFamily="34" charset="0"/>
                <a:cs typeface="Calibri"/>
              </a:rPr>
              <a:t>gestion chambres individuelles/doubles, </a:t>
            </a:r>
            <a:r>
              <a:rPr lang="fr-FR" sz="1500" dirty="0" err="1">
                <a:latin typeface="Corbel" panose="020B0503020204020204" pitchFamily="34" charset="0"/>
                <a:cs typeface="Calibri"/>
              </a:rPr>
              <a:t>cohorting</a:t>
            </a:r>
            <a:r>
              <a:rPr lang="fr-FR" sz="1500" dirty="0">
                <a:latin typeface="Corbel" panose="020B0503020204020204" pitchFamily="34" charset="0"/>
                <a:cs typeface="Calibri"/>
              </a:rPr>
              <a:t>, activités, visites, jauges …</a:t>
            </a:r>
          </a:p>
          <a:p>
            <a:pPr marR="0" lvl="0" fontAlgn="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800" b="1" dirty="0">
                <a:solidFill>
                  <a:schemeClr val="accent6"/>
                </a:solidFill>
                <a:latin typeface="Corbel" panose="020B0503020204020204" pitchFamily="34" charset="0"/>
              </a:rPr>
              <a:t>Vaccination et immunoprophylaxie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661F1A-0F77-46AB-898A-07746B4EAFAF}"/>
              </a:ext>
            </a:extLst>
          </p:cNvPr>
          <p:cNvSpPr txBox="1"/>
          <p:nvPr/>
        </p:nvSpPr>
        <p:spPr>
          <a:xfrm>
            <a:off x="771088" y="1815541"/>
            <a:ext cx="864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R1-R11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F3364EE-CC68-4930-A7BD-E605B32B9A4A}"/>
              </a:ext>
            </a:extLst>
          </p:cNvPr>
          <p:cNvSpPr txBox="1"/>
          <p:nvPr/>
        </p:nvSpPr>
        <p:spPr>
          <a:xfrm>
            <a:off x="771087" y="2836003"/>
            <a:ext cx="97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R12-R15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C7E881-9A94-495C-9236-08FD26C5D3C9}"/>
              </a:ext>
            </a:extLst>
          </p:cNvPr>
          <p:cNvSpPr txBox="1"/>
          <p:nvPr/>
        </p:nvSpPr>
        <p:spPr>
          <a:xfrm>
            <a:off x="804293" y="3974862"/>
            <a:ext cx="97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R16-R22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874569-3254-4155-819F-9EF523BBA1F2}"/>
              </a:ext>
            </a:extLst>
          </p:cNvPr>
          <p:cNvSpPr txBox="1"/>
          <p:nvPr/>
        </p:nvSpPr>
        <p:spPr>
          <a:xfrm>
            <a:off x="796254" y="4512575"/>
            <a:ext cx="97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R23-R25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6B3875C-E285-4DB0-9BEE-D80612C104A0}"/>
              </a:ext>
            </a:extLst>
          </p:cNvPr>
          <p:cNvSpPr txBox="1"/>
          <p:nvPr/>
        </p:nvSpPr>
        <p:spPr>
          <a:xfrm>
            <a:off x="796254" y="4983613"/>
            <a:ext cx="97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R23-R33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7C3FC1-4B8F-4F93-B674-D24B4D1D9273}"/>
              </a:ext>
            </a:extLst>
          </p:cNvPr>
          <p:cNvSpPr txBox="1"/>
          <p:nvPr/>
        </p:nvSpPr>
        <p:spPr>
          <a:xfrm>
            <a:off x="771087" y="6039961"/>
            <a:ext cx="97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R34</a:t>
            </a:r>
          </a:p>
        </p:txBody>
      </p:sp>
      <p:grpSp>
        <p:nvGrpSpPr>
          <p:cNvPr id="19" name="object 13">
            <a:extLst>
              <a:ext uri="{FF2B5EF4-FFF2-40B4-BE49-F238E27FC236}">
                <a16:creationId xmlns:a16="http://schemas.microsoft.com/office/drawing/2014/main" id="{AE1B1F94-6873-4B4E-A1D7-9562DF2EEE0B}"/>
              </a:ext>
            </a:extLst>
          </p:cNvPr>
          <p:cNvGrpSpPr/>
          <p:nvPr/>
        </p:nvGrpSpPr>
        <p:grpSpPr>
          <a:xfrm>
            <a:off x="10511406" y="76201"/>
            <a:ext cx="1546041" cy="2255938"/>
            <a:chOff x="6739073" y="800061"/>
            <a:chExt cx="2033270" cy="2874645"/>
          </a:xfrm>
        </p:grpSpPr>
        <p:pic>
          <p:nvPicPr>
            <p:cNvPr id="20" name="object 14">
              <a:extLst>
                <a:ext uri="{FF2B5EF4-FFF2-40B4-BE49-F238E27FC236}">
                  <a16:creationId xmlns:a16="http://schemas.microsoft.com/office/drawing/2014/main" id="{A23169F6-50BE-48DF-90C8-E38E5C840B5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9073" y="800061"/>
              <a:ext cx="2033096" cy="2874321"/>
            </a:xfrm>
            <a:prstGeom prst="rect">
              <a:avLst/>
            </a:prstGeom>
          </p:spPr>
        </p:pic>
        <p:pic>
          <p:nvPicPr>
            <p:cNvPr id="21" name="object 15">
              <a:extLst>
                <a:ext uri="{FF2B5EF4-FFF2-40B4-BE49-F238E27FC236}">
                  <a16:creationId xmlns:a16="http://schemas.microsoft.com/office/drawing/2014/main" id="{C2E3C4B2-D22E-4847-8852-7AA290E567A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659" y="874776"/>
              <a:ext cx="1897379" cy="2720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05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16398-C29B-421F-9334-CACF3272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678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Ventilation des locaux (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pré-requis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techniques)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F3029B-746A-4B20-A1B3-66CB3525E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1619"/>
          </a:xfrm>
        </p:spPr>
        <p:txBody>
          <a:bodyPr>
            <a:normAutofit fontScale="92500" lnSpcReduction="10000"/>
          </a:bodyPr>
          <a:lstStyle/>
          <a:p>
            <a:pPr marL="29591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600"/>
              </a:spcAft>
              <a:buClr>
                <a:srgbClr val="40B9D2"/>
              </a:buClr>
              <a:buSzPct val="94117"/>
              <a:buFont typeface="Wingdings" panose="05000000000000000000" pitchFamily="2" charset="2"/>
              <a:buChar char="q"/>
              <a:tabLst>
                <a:tab pos="203835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orbel"/>
              </a:rPr>
              <a:t>R2 :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Corbel"/>
            </a:endParaRPr>
          </a:p>
          <a:p>
            <a:pPr marL="697865" marR="0" lvl="1" indent="-182245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0B9D2"/>
              </a:buClr>
              <a:buSzTx/>
              <a:buFont typeface="Wingdings"/>
              <a:buChar char=""/>
              <a:tabLst>
                <a:tab pos="697865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tous</a:t>
            </a:r>
            <a:r>
              <a:rPr kumimoji="0" lang="fr-FR" sz="1800" b="0" i="0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les</a:t>
            </a:r>
            <a:r>
              <a:rPr kumimoji="0" lang="fr-FR" sz="1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locaux</a:t>
            </a:r>
            <a:r>
              <a:rPr kumimoji="0" lang="fr-FR" sz="1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occupés</a:t>
            </a:r>
            <a:r>
              <a:rPr kumimoji="0" lang="fr-FR" sz="1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possèdent</a:t>
            </a:r>
            <a:r>
              <a:rPr kumimoji="0" lang="fr-FR" sz="1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une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ventilation</a:t>
            </a:r>
            <a:r>
              <a:rPr kumimoji="0" lang="fr-FR" sz="1800" b="1" i="0" u="none" strike="noStrike" kern="0" cap="none" spc="-6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mécanique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Corbel"/>
            </a:endParaRPr>
          </a:p>
          <a:p>
            <a:pPr marL="697865" marR="0" lvl="1" indent="-182245" algn="l" defTabSz="914400" rtl="0" eaLnBrk="1" fontAlgn="auto" latinLnBrk="0" hangingPunct="1">
              <a:lnSpc>
                <a:spcPct val="100000"/>
              </a:lnSpc>
              <a:spcBef>
                <a:spcPts val="805"/>
              </a:spcBef>
              <a:spcAft>
                <a:spcPts val="1200"/>
              </a:spcAft>
              <a:buClr>
                <a:srgbClr val="40B9D2"/>
              </a:buClr>
              <a:buSzTx/>
              <a:buFont typeface="Wingdings"/>
              <a:buChar char=""/>
              <a:tabLst>
                <a:tab pos="697865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chaque</a:t>
            </a:r>
            <a:r>
              <a:rPr kumimoji="0" lang="fr-FR" sz="1800" b="0" i="0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pièce (ou chaque ensemble-salle de bains)</a:t>
            </a:r>
            <a:r>
              <a:rPr kumimoji="0" lang="fr-FR" sz="1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présente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un</a:t>
            </a:r>
            <a:r>
              <a:rPr kumimoji="0" lang="fr-FR" sz="1800" b="0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apport</a:t>
            </a:r>
            <a:r>
              <a:rPr kumimoji="0" lang="fr-FR" sz="1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d’air</a:t>
            </a:r>
            <a:r>
              <a:rPr kumimoji="0" lang="fr-FR" sz="18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neuf</a:t>
            </a:r>
            <a:r>
              <a:rPr kumimoji="0" lang="fr-FR" sz="18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et</a:t>
            </a:r>
            <a:r>
              <a:rPr kumimoji="0" lang="fr-FR" sz="18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une</a:t>
            </a:r>
            <a:r>
              <a:rPr kumimoji="0" lang="fr-FR" sz="18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extraction (Règlementaire)</a:t>
            </a:r>
            <a:endParaRPr lang="fr-FR" sz="1800" b="1" kern="0" spc="-10" dirty="0">
              <a:latin typeface="Corbel" panose="020B0503020204020204" pitchFamily="34" charset="0"/>
              <a:cs typeface="Corbel"/>
            </a:endParaRPr>
          </a:p>
          <a:p>
            <a:pPr marL="295910" indent="-285750">
              <a:lnSpc>
                <a:spcPct val="100000"/>
              </a:lnSpc>
              <a:spcBef>
                <a:spcPts val="590"/>
              </a:spcBef>
              <a:buClr>
                <a:srgbClr val="40B9D2"/>
              </a:buClr>
              <a:buSzPct val="94117"/>
              <a:buFont typeface="Wingdings" panose="05000000000000000000" pitchFamily="2" charset="2"/>
              <a:buChar char="q"/>
              <a:tabLst>
                <a:tab pos="203835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R3</a:t>
            </a:r>
            <a:r>
              <a:rPr kumimoji="0" lang="fr-FR" sz="1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: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équipe</a:t>
            </a:r>
            <a:r>
              <a:rPr kumimoji="0" lang="fr-FR" sz="1800" b="0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des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services</a:t>
            </a:r>
            <a:r>
              <a:rPr kumimoji="0" lang="fr-FR" sz="18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technique</a:t>
            </a:r>
            <a:r>
              <a:rPr kumimoji="0" lang="fr-FR" sz="18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vérifie</a:t>
            </a:r>
            <a:r>
              <a:rPr kumimoji="0" lang="fr-FR" sz="1800" b="1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les</a:t>
            </a:r>
            <a:r>
              <a:rPr kumimoji="0" lang="fr-FR" sz="1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paramètres</a:t>
            </a:r>
            <a:r>
              <a:rPr kumimoji="0" lang="fr-FR" sz="1800" b="0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de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ventilation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d’un</a:t>
            </a:r>
            <a:r>
              <a:rPr kumimoji="0" lang="fr-FR" sz="1800" b="0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local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Corbel"/>
            </a:endParaRPr>
          </a:p>
          <a:p>
            <a:pPr marL="698500" marR="5080" lvl="1" indent="-183515" defTabSz="91440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40B9D2"/>
              </a:buClr>
              <a:buSzTx/>
              <a:buFont typeface="Wingdings"/>
              <a:buChar char=""/>
              <a:tabLst>
                <a:tab pos="698500" algn="l"/>
              </a:tabLst>
              <a:defRPr/>
            </a:pP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Quoi ?</a:t>
            </a:r>
            <a:r>
              <a:rPr kumimoji="0" lang="fr-FR" sz="1800" b="0" i="0" u="none" strike="noStrike" kern="0" cap="none" spc="-6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Apport</a:t>
            </a:r>
            <a:r>
              <a:rPr kumimoji="0" lang="fr-FR" sz="1800" b="0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d’air</a:t>
            </a:r>
            <a:r>
              <a:rPr kumimoji="0" lang="fr-FR" sz="1800" b="0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neuf,</a:t>
            </a:r>
            <a:r>
              <a:rPr kumimoji="0" lang="fr-FR" sz="1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taux</a:t>
            </a:r>
            <a:r>
              <a:rPr kumimoji="0" lang="fr-FR" sz="1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de</a:t>
            </a:r>
            <a:r>
              <a:rPr kumimoji="0" lang="fr-FR" sz="1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renouvellement</a:t>
            </a:r>
            <a:r>
              <a:rPr kumimoji="0" lang="fr-FR" sz="1800" b="0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de</a:t>
            </a:r>
            <a:r>
              <a:rPr kumimoji="0" lang="fr-FR" sz="1800" b="0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l’air,</a:t>
            </a:r>
            <a:r>
              <a:rPr kumimoji="0" lang="fr-FR" sz="1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pression,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qualité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et</a:t>
            </a:r>
            <a:r>
              <a:rPr kumimoji="0" lang="fr-FR" sz="1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intégrité</a:t>
            </a:r>
            <a:r>
              <a:rPr kumimoji="0" lang="fr-FR" sz="1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des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filtres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Corbel"/>
            </a:endParaRPr>
          </a:p>
          <a:p>
            <a:pPr marL="698500" marR="0" lvl="1" indent="-18288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40B9D2"/>
              </a:buClr>
              <a:buSzTx/>
              <a:buFont typeface="Wingdings"/>
              <a:buChar char=""/>
              <a:tabLst>
                <a:tab pos="698500" algn="l"/>
              </a:tabLst>
              <a:defRPr/>
            </a:pP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Comment ?</a:t>
            </a:r>
            <a:r>
              <a:rPr kumimoji="0" lang="fr-FR" sz="1800" b="0" i="0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Capteurs</a:t>
            </a:r>
            <a:r>
              <a:rPr kumimoji="0" lang="fr-FR" sz="1800" b="0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de</a:t>
            </a:r>
            <a:r>
              <a:rPr kumimoji="0" lang="fr-FR" sz="1800" b="0" i="0" u="none" strike="noStrike" kern="0" cap="none" spc="-6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CO2,</a:t>
            </a:r>
            <a:r>
              <a:rPr kumimoji="0" lang="fr-FR" sz="1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anémomètres,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débitmètres</a:t>
            </a:r>
          </a:p>
          <a:p>
            <a:pPr marL="295910" indent="-285750">
              <a:lnSpc>
                <a:spcPct val="100000"/>
              </a:lnSpc>
              <a:spcBef>
                <a:spcPts val="590"/>
              </a:spcBef>
              <a:spcAft>
                <a:spcPts val="1200"/>
              </a:spcAft>
              <a:buClr>
                <a:srgbClr val="40B9D2"/>
              </a:buClr>
              <a:buSzPct val="94117"/>
              <a:buFont typeface="Wingdings" panose="05000000000000000000" pitchFamily="2" charset="2"/>
              <a:buChar char="q"/>
              <a:tabLst>
                <a:tab pos="203835" algn="l"/>
              </a:tabLst>
              <a:defRPr/>
            </a:pPr>
            <a:r>
              <a:rPr lang="fr-FR" sz="1800" kern="0" dirty="0">
                <a:solidFill>
                  <a:prstClr val="black"/>
                </a:solidFill>
                <a:latin typeface="Corbel" panose="020B0503020204020204" pitchFamily="34" charset="0"/>
              </a:rPr>
              <a:t>R4 : chambres avec </a:t>
            </a:r>
            <a:r>
              <a:rPr lang="fr-FR" sz="1800" b="1" kern="0" dirty="0">
                <a:solidFill>
                  <a:prstClr val="black"/>
                </a:solidFill>
                <a:latin typeface="Corbel" panose="020B0503020204020204" pitchFamily="34" charset="0"/>
              </a:rPr>
              <a:t>fenêtres qui puissent être ouvertes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Corbel"/>
            </a:endParaRPr>
          </a:p>
          <a:p>
            <a:pPr marL="297815" marR="5080" lvl="0" indent="-285750" defTabSz="91440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rgbClr val="40B9D2"/>
              </a:buClr>
              <a:buSzPct val="95000"/>
              <a:buFont typeface="Wingdings" panose="05000000000000000000" pitchFamily="2" charset="2"/>
              <a:buChar char="q"/>
              <a:tabLst>
                <a:tab pos="195580" algn="l"/>
                <a:tab pos="239395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R5 :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débits</a:t>
            </a:r>
            <a:r>
              <a:rPr kumimoji="0" lang="fr-FR" sz="18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minimums</a:t>
            </a:r>
            <a:r>
              <a:rPr kumimoji="0" lang="fr-FR" sz="1800" b="1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d’air</a:t>
            </a:r>
            <a:r>
              <a:rPr kumimoji="0" lang="fr-FR" sz="1800" b="1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neuf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/personne</a:t>
            </a:r>
            <a:r>
              <a:rPr kumimoji="0" lang="fr-FR" sz="1800" b="0" i="0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à</a:t>
            </a:r>
            <a:r>
              <a:rPr kumimoji="0" lang="fr-FR" sz="1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respecter</a:t>
            </a:r>
            <a:r>
              <a:rPr kumimoji="0" lang="fr-FR" sz="18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conformes</a:t>
            </a:r>
            <a:r>
              <a:rPr kumimoji="0" lang="fr-FR" sz="1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au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droit</a:t>
            </a:r>
            <a:r>
              <a:rPr kumimoji="0" lang="fr-FR" sz="1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du</a:t>
            </a:r>
            <a:r>
              <a:rPr kumimoji="0" lang="fr-FR" sz="1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travail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Corbel"/>
            </a:endParaRPr>
          </a:p>
          <a:p>
            <a:pPr marL="515620" marR="0" lvl="0" indent="0" defTabSz="91440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Taux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de</a:t>
            </a:r>
            <a:r>
              <a:rPr kumimoji="0" lang="fr-FR" sz="1800" b="0" i="0" u="none" strike="noStrike" kern="0" cap="none" spc="-8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CO2</a:t>
            </a:r>
            <a:r>
              <a:rPr kumimoji="0" lang="fr-FR" sz="18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dans</a:t>
            </a:r>
            <a:r>
              <a:rPr kumimoji="0" lang="fr-FR" sz="18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un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local</a:t>
            </a:r>
            <a:r>
              <a:rPr kumimoji="0" lang="fr-FR" sz="1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occupé</a:t>
            </a:r>
            <a:r>
              <a:rPr kumimoji="0" lang="fr-FR" sz="18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&lt;</a:t>
            </a:r>
            <a:r>
              <a:rPr kumimoji="0" lang="fr-FR" sz="1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1300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ppm,</a:t>
            </a:r>
            <a:r>
              <a:rPr kumimoji="0" lang="fr-FR" sz="1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si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possible</a:t>
            </a:r>
            <a:r>
              <a:rPr kumimoji="0" lang="fr-FR" sz="1800" b="0" i="0" u="none" strike="noStrike" kern="0" cap="none" spc="-5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&lt;</a:t>
            </a:r>
            <a:r>
              <a:rPr kumimoji="0" lang="fr-FR" sz="1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800</a:t>
            </a:r>
            <a:r>
              <a:rPr kumimoji="0" lang="fr-FR" sz="18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ppm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Corbel"/>
            </a:endParaRPr>
          </a:p>
          <a:p>
            <a:pPr marL="297816" indent="-285750">
              <a:lnSpc>
                <a:spcPct val="100000"/>
              </a:lnSpc>
              <a:spcBef>
                <a:spcPts val="1170"/>
              </a:spcBef>
              <a:spcAft>
                <a:spcPts val="1200"/>
              </a:spcAft>
              <a:buClr>
                <a:srgbClr val="40B9D2"/>
              </a:buClr>
              <a:buSzPct val="95000"/>
              <a:buFont typeface="Wingdings" panose="05000000000000000000" pitchFamily="2" charset="2"/>
              <a:buChar char="q"/>
              <a:tabLst>
                <a:tab pos="239395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R6 :</a:t>
            </a:r>
            <a:r>
              <a:rPr kumimoji="0" lang="fr-FR" sz="18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mesures</a:t>
            </a:r>
            <a:r>
              <a:rPr kumimoji="0" lang="fr-FR" sz="18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correctives</a:t>
            </a:r>
            <a:r>
              <a:rPr kumimoji="0" lang="fr-FR" sz="1800" b="1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si 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non-conformité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R5 (travaux,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jauge..)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Corbel"/>
            </a:endParaRPr>
          </a:p>
          <a:p>
            <a:pPr marL="297816" marR="0" lvl="0" indent="-285750" defTabSz="91440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40B9D2"/>
              </a:buClr>
              <a:buSzPct val="95000"/>
              <a:buFont typeface="Wingdings" panose="05000000000000000000" pitchFamily="2" charset="2"/>
              <a:buChar char="q"/>
              <a:tabLst>
                <a:tab pos="239395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R7</a:t>
            </a:r>
            <a:r>
              <a:rPr lang="fr-FR" sz="1800" kern="0" spc="-25" dirty="0">
                <a:latin typeface="Corbel" panose="020B0503020204020204" pitchFamily="34" charset="0"/>
                <a:cs typeface="Corbel"/>
              </a:rPr>
              <a:t> :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cartographie</a:t>
            </a:r>
            <a:r>
              <a:rPr kumimoji="0" lang="fr-FR" sz="18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de la</a:t>
            </a:r>
            <a:r>
              <a:rPr kumimoji="0" lang="fr-FR" sz="1800" b="0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ventilation</a:t>
            </a:r>
            <a:r>
              <a:rPr kumimoji="0" lang="fr-FR" sz="1800" b="0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des</a:t>
            </a:r>
            <a:r>
              <a:rPr kumimoji="0" lang="fr-FR" sz="18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Corbel"/>
              </a:rPr>
              <a:t> locaux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Corbel"/>
            </a:endParaRPr>
          </a:p>
          <a:p>
            <a:pPr marL="697865" marR="0" lvl="1" indent="-182245" algn="l" defTabSz="914400" rtl="0" eaLnBrk="1" fontAlgn="auto" latinLnBrk="0" hangingPunct="1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rgbClr val="40B9D2"/>
              </a:buClr>
              <a:buSzTx/>
              <a:buFont typeface="Wingdings"/>
              <a:buChar char=""/>
              <a:tabLst>
                <a:tab pos="697865" algn="l"/>
              </a:tabLst>
              <a:defRPr/>
            </a:pPr>
            <a:endParaRPr kumimoji="0" lang="fr-FR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42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47205-03C4-411C-9D0B-D4B34237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Précautions complémentaires respiratoires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27AA3-F214-4948-B127-0EE376B1C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91826" cy="4594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Réflexion</a:t>
            </a:r>
            <a:r>
              <a:rPr lang="fr-FR" sz="2400" spc="-11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autour</a:t>
            </a:r>
            <a:r>
              <a:rPr lang="fr-FR" sz="2400" spc="-75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de</a:t>
            </a:r>
            <a:r>
              <a:rPr lang="fr-FR" sz="2400" spc="-8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Corbel" panose="020B0503020204020204" pitchFamily="34" charset="0"/>
                <a:cs typeface="Corbel"/>
              </a:rPr>
              <a:t>3</a:t>
            </a:r>
            <a:r>
              <a:rPr lang="fr-FR" sz="2400" b="1" spc="-80" dirty="0">
                <a:solidFill>
                  <a:srgbClr val="000000"/>
                </a:solidFill>
                <a:latin typeface="Corbel" panose="020B0503020204020204" pitchFamily="34" charset="0"/>
                <a:cs typeface="Corbel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Corbel" panose="020B0503020204020204" pitchFamily="34" charset="0"/>
                <a:cs typeface="Corbel"/>
              </a:rPr>
              <a:t>principaux</a:t>
            </a:r>
            <a:r>
              <a:rPr lang="fr-FR" sz="2400" b="1" spc="-60" dirty="0">
                <a:solidFill>
                  <a:srgbClr val="000000"/>
                </a:solidFill>
                <a:latin typeface="Corbel" panose="020B0503020204020204" pitchFamily="34" charset="0"/>
                <a:cs typeface="Corbel"/>
              </a:rPr>
              <a:t> </a:t>
            </a:r>
            <a:r>
              <a:rPr lang="fr-FR" sz="2400" b="1" spc="-10" dirty="0">
                <a:solidFill>
                  <a:srgbClr val="000000"/>
                </a:solidFill>
                <a:latin typeface="Corbel" panose="020B0503020204020204" pitchFamily="34" charset="0"/>
                <a:cs typeface="Corbel"/>
              </a:rPr>
              <a:t>critères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pour</a:t>
            </a:r>
            <a:r>
              <a:rPr lang="fr-FR" sz="2400" spc="-2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évaluer</a:t>
            </a:r>
            <a:r>
              <a:rPr lang="fr-FR" sz="2400" spc="-55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le</a:t>
            </a:r>
            <a:r>
              <a:rPr lang="fr-FR" sz="2400" spc="-4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risque</a:t>
            </a:r>
            <a:r>
              <a:rPr lang="fr-FR" sz="2400" spc="-35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de</a:t>
            </a:r>
            <a:r>
              <a:rPr lang="fr-FR" sz="2400" spc="-4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spc="-10" dirty="0">
                <a:solidFill>
                  <a:srgbClr val="000000"/>
                </a:solidFill>
                <a:latin typeface="Corbel" panose="020B0503020204020204" pitchFamily="34" charset="0"/>
              </a:rPr>
              <a:t>transmission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respiratoire</a:t>
            </a:r>
            <a:r>
              <a:rPr lang="fr-FR" sz="2400" spc="-3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et</a:t>
            </a:r>
            <a:r>
              <a:rPr lang="fr-FR" sz="2400" spc="-15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mettre</a:t>
            </a:r>
            <a:r>
              <a:rPr lang="fr-FR" sz="2400" spc="-2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en</a:t>
            </a:r>
            <a:r>
              <a:rPr lang="fr-FR" sz="2400" spc="-15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place</a:t>
            </a:r>
            <a:r>
              <a:rPr lang="fr-FR" sz="2400" spc="-35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spc="-25" dirty="0">
                <a:solidFill>
                  <a:srgbClr val="000000"/>
                </a:solidFill>
                <a:latin typeface="Corbel" panose="020B0503020204020204" pitchFamily="34" charset="0"/>
              </a:rPr>
              <a:t>les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mesures</a:t>
            </a:r>
            <a:r>
              <a:rPr lang="fr-FR" sz="2400" spc="-2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adaptées</a:t>
            </a:r>
            <a:r>
              <a:rPr lang="fr-FR" sz="2400" spc="-45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à</a:t>
            </a:r>
            <a:r>
              <a:rPr lang="fr-FR" sz="2400" spc="-3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ce</a:t>
            </a:r>
            <a:r>
              <a:rPr lang="fr-FR" sz="2400" spc="-25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400" spc="-10" dirty="0">
                <a:solidFill>
                  <a:srgbClr val="000000"/>
                </a:solidFill>
                <a:latin typeface="Corbel" panose="020B0503020204020204" pitchFamily="34" charset="0"/>
              </a:rPr>
              <a:t>risque (matrice d’évaluation des risques)</a:t>
            </a:r>
          </a:p>
          <a:p>
            <a:endParaRPr lang="fr-FR" spc="-1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la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qualité de la ventilation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: conforme ou non aux recommandations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le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pathogène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 : sa transmissibilité, la sévérité des infections qu’il occasionne et son caractère connu ou inconnu (REB),</a:t>
            </a: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la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nature de l’exposition 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: champ proche/champ lointain, durée d’exposition, procédures générant des aérosols (PGA).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B6B41C-C421-4CB5-B67B-EA552650B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70" y="3284616"/>
            <a:ext cx="737680" cy="7376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287687-0E30-4A9E-BFF3-8A1F14AB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11" y="4289883"/>
            <a:ext cx="530398" cy="6828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E4DEFB-30B9-4812-9E73-4E4464B08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13" y="5439927"/>
            <a:ext cx="774259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8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16398-C29B-421F-9334-CACF3272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678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Précautions complémentaires respiratoires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F3029B-746A-4B20-A1B3-66CB3525E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1619"/>
          </a:xfrm>
        </p:spPr>
        <p:txBody>
          <a:bodyPr>
            <a:normAutofit/>
          </a:bodyPr>
          <a:lstStyle/>
          <a:p>
            <a:pPr marR="0" lvl="0" algn="just" fontAlgn="auto">
              <a:lnSpc>
                <a:spcPct val="100000"/>
              </a:lnSpc>
              <a:spcAft>
                <a:spcPts val="0"/>
              </a:spcAft>
              <a:buClr>
                <a:srgbClr val="40B9D2"/>
              </a:buClr>
              <a:buSzPct val="94117"/>
              <a:buFont typeface="Wingdings" panose="05000000000000000000" pitchFamily="2" charset="2"/>
              <a:buChar char="q"/>
              <a:tabLst>
                <a:tab pos="203835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Corbel" panose="020B0503020204020204" pitchFamily="34" charset="0"/>
              </a:rPr>
              <a:t>R22 : Il est fortement recommandé d’appliquer des Précautions complémentaires respiratoires face à un patient/résident suspect ou atteint d’infection à transmission respiratoire. </a:t>
            </a:r>
            <a:r>
              <a:rPr lang="fr-FR" sz="2400" b="1" dirty="0">
                <a:solidFill>
                  <a:srgbClr val="000000"/>
                </a:solidFill>
                <a:latin typeface="Corbel" panose="020B0503020204020204" pitchFamily="34" charset="0"/>
              </a:rPr>
              <a:t>Trois niveaux de Précautions complémentaires respiratoires (simples, renforcées, maximales) sont définis en complément du respect des Précautions standard.</a:t>
            </a:r>
          </a:p>
          <a:p>
            <a:pPr algn="just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2FD76F-C277-4E3B-B92D-A0DD0867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49" y="4256385"/>
            <a:ext cx="965690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3B5247A-6642-4966-8F12-0C966F6E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77"/>
            <a:ext cx="10515600" cy="75061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3 niveaux de précautions complémentaires respiratoires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9BDB0FF2-BA56-4D1C-BEC9-08A4492AF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1644" y="1047750"/>
            <a:ext cx="5433574" cy="5780248"/>
          </a:xfrm>
        </p:spPr>
      </p:pic>
    </p:spTree>
    <p:extLst>
      <p:ext uri="{BB962C8B-B14F-4D97-AF65-F5344CB8AC3E}">
        <p14:creationId xmlns:p14="http://schemas.microsoft.com/office/powerpoint/2010/main" val="3256184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713</Words>
  <Application>Microsoft Office PowerPoint</Application>
  <PresentationFormat>Grand écran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Arial MT</vt:lpstr>
      <vt:lpstr>Calibri</vt:lpstr>
      <vt:lpstr>Calibri Light</vt:lpstr>
      <vt:lpstr>Century Gothic</vt:lpstr>
      <vt:lpstr>Corbel</vt:lpstr>
      <vt:lpstr>Symbol</vt:lpstr>
      <vt:lpstr>Wingdings</vt:lpstr>
      <vt:lpstr>Thème Office</vt:lpstr>
      <vt:lpstr>Nouvelles recommandations pour la prévention de la transmission par voie respiratoire (ES et EMS)</vt:lpstr>
      <vt:lpstr>Contexte</vt:lpstr>
      <vt:lpstr>Contexte</vt:lpstr>
      <vt:lpstr>Une (r)évolution !</vt:lpstr>
      <vt:lpstr>34 recommandations</vt:lpstr>
      <vt:lpstr>Ventilation des locaux (pré-requis techniques) </vt:lpstr>
      <vt:lpstr>Précautions complémentaires respiratoires</vt:lpstr>
      <vt:lpstr>Précautions complémentaires respiratoires </vt:lpstr>
      <vt:lpstr>3 niveaux de précautions complémentaires respiratoires</vt:lpstr>
      <vt:lpstr>Matrices d’analyse du risque</vt:lpstr>
      <vt:lpstr>Conformité de la ventilation</vt:lpstr>
      <vt:lpstr>Classification des micro-organismes selon le risque</vt:lpstr>
      <vt:lpstr>Evaluation de l’exposition</vt:lpstr>
      <vt:lpstr>Matrices d’analyse du risque</vt:lpstr>
      <vt:lpstr>Cas pratique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Nouvelles recommandations pour la prévention de la transmission par voie respiratoire (ES et EMS)</dc:title>
  <dc:creator>Alexandra JEAN</dc:creator>
  <cp:lastModifiedBy>Alexandra JEAN</cp:lastModifiedBy>
  <cp:revision>82</cp:revision>
  <dcterms:created xsi:type="dcterms:W3CDTF">2025-09-18T12:57:35Z</dcterms:created>
  <dcterms:modified xsi:type="dcterms:W3CDTF">2025-09-22T11:00:01Z</dcterms:modified>
</cp:coreProperties>
</file>