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8288000" cy="10287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nva Sans" panose="020B0604020202020204" charset="0"/>
      <p:regular r:id="rId27"/>
    </p:embeddedFont>
    <p:embeddedFont>
      <p:font typeface="Canva Sans Bold" panose="020B0604020202020204" charset="0"/>
      <p:regular r:id="rId28"/>
    </p:embeddedFont>
    <p:embeddedFont>
      <p:font typeface="Open Sans" panose="020B060603050402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-12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22.09.2025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‹N°›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 err="1"/>
              <a:t>Épidémie</a:t>
            </a:r>
            <a:r>
              <a:rPr lang="en-US" dirty="0"/>
              <a:t> </a:t>
            </a:r>
            <a:r>
              <a:rPr lang="en-US" dirty="0" err="1"/>
              <a:t>précoce</a:t>
            </a:r>
            <a:r>
              <a:rPr lang="en-US" dirty="0"/>
              <a:t> et </a:t>
            </a:r>
            <a:r>
              <a:rPr lang="en-US" dirty="0" err="1"/>
              <a:t>d’une</a:t>
            </a:r>
            <a:r>
              <a:rPr lang="en-US" dirty="0"/>
              <a:t> durée de 12 </a:t>
            </a:r>
            <a:r>
              <a:rPr lang="en-US" dirty="0" err="1"/>
              <a:t>semaines</a:t>
            </a:r>
            <a:endParaRPr lang="en-US" dirty="0"/>
          </a:p>
          <a:p>
            <a:r>
              <a:rPr lang="en-US" dirty="0" err="1"/>
              <a:t>Légèrement</a:t>
            </a:r>
            <a:r>
              <a:rPr lang="en-US" dirty="0"/>
              <a:t> plus </a:t>
            </a:r>
            <a:r>
              <a:rPr lang="en-US" dirty="0" err="1"/>
              <a:t>importante</a:t>
            </a:r>
            <a:r>
              <a:rPr lang="en-US" dirty="0"/>
              <a:t> que </a:t>
            </a:r>
            <a:r>
              <a:rPr lang="en-US" dirty="0" err="1"/>
              <a:t>d'habitude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Sur le plan virologique, l’épidémie 2024-25 a été caractérisée par une co-circulation à des niveaux élevés des trois virus grippaux saisonniers, ce qui est inhabituel. Le sous-type A(H1N1)pdm09 a légèrement prédominé par rapport au sous-type A(H3N2) et au virus B/Victoria jusqu’en S02, puis sa part a diminué progressivement au profit des deux autres.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dirty="0"/>
          </a:p>
          <a:p>
            <a:r>
              <a:rPr lang="en-US" dirty="0"/>
              <a:t>Fort impact sur la </a:t>
            </a:r>
            <a:r>
              <a:rPr lang="en-US" dirty="0" err="1"/>
              <a:t>médecine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médecine</a:t>
            </a:r>
            <a:r>
              <a:rPr lang="en-US" dirty="0"/>
              <a:t> de </a:t>
            </a:r>
            <a:r>
              <a:rPr lang="en-US" dirty="0" err="1"/>
              <a:t>ville</a:t>
            </a:r>
            <a:endParaRPr lang="en-US" dirty="0"/>
          </a:p>
          <a:p>
            <a:r>
              <a:rPr lang="en-US" dirty="0" err="1"/>
              <a:t>Intensité</a:t>
            </a:r>
            <a:r>
              <a:rPr lang="en-US" dirty="0"/>
              <a:t> </a:t>
            </a:r>
            <a:r>
              <a:rPr lang="en-US" dirty="0" err="1"/>
              <a:t>très</a:t>
            </a:r>
            <a:r>
              <a:rPr lang="en-US" dirty="0"/>
              <a:t> </a:t>
            </a:r>
            <a:r>
              <a:rPr lang="en-US" dirty="0" err="1"/>
              <a:t>élevée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médecine</a:t>
            </a:r>
            <a:r>
              <a:rPr lang="en-US" dirty="0"/>
              <a:t> de </a:t>
            </a:r>
            <a:r>
              <a:rPr lang="en-US" dirty="0" err="1"/>
              <a:t>ville</a:t>
            </a:r>
            <a:r>
              <a:rPr lang="en-US" dirty="0"/>
              <a:t>, avec </a:t>
            </a:r>
            <a:r>
              <a:rPr lang="en-US" dirty="0" err="1"/>
              <a:t>près</a:t>
            </a:r>
            <a:r>
              <a:rPr lang="en-US" dirty="0"/>
              <a:t> de 3 millions de consultations pour syndrome </a:t>
            </a:r>
            <a:r>
              <a:rPr lang="en-US" dirty="0" err="1"/>
              <a:t>grippal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Pic </a:t>
            </a:r>
            <a:r>
              <a:rPr lang="en-US" dirty="0" err="1"/>
              <a:t>d’activité</a:t>
            </a:r>
            <a:r>
              <a:rPr lang="en-US" dirty="0"/>
              <a:t> à </a:t>
            </a:r>
            <a:r>
              <a:rPr lang="en-US" dirty="0" err="1"/>
              <a:t>l’hôpital</a:t>
            </a:r>
            <a:r>
              <a:rPr lang="en-US" dirty="0"/>
              <a:t> </a:t>
            </a:r>
            <a:r>
              <a:rPr lang="en-US" dirty="0" err="1"/>
              <a:t>atteint</a:t>
            </a:r>
            <a:r>
              <a:rPr lang="en-US" dirty="0"/>
              <a:t> début </a:t>
            </a:r>
            <a:r>
              <a:rPr lang="en-US" dirty="0" err="1"/>
              <a:t>janvier</a:t>
            </a:r>
            <a:r>
              <a:rPr lang="en-US" dirty="0"/>
              <a:t> (S01), avec un </a:t>
            </a:r>
            <a:r>
              <a:rPr lang="en-US" dirty="0" err="1"/>
              <a:t>niveau</a:t>
            </a:r>
            <a:r>
              <a:rPr lang="en-US" dirty="0"/>
              <a:t> </a:t>
            </a:r>
            <a:r>
              <a:rPr lang="en-US" dirty="0" err="1"/>
              <a:t>d’intensité</a:t>
            </a:r>
            <a:r>
              <a:rPr lang="en-US" dirty="0"/>
              <a:t> </a:t>
            </a:r>
          </a:p>
          <a:p>
            <a:r>
              <a:rPr lang="en-US" dirty="0" err="1"/>
              <a:t>exceptionnellement</a:t>
            </a:r>
            <a:r>
              <a:rPr lang="en-US" dirty="0"/>
              <a:t> </a:t>
            </a:r>
            <a:r>
              <a:rPr lang="en-US" dirty="0" err="1"/>
              <a:t>élevé</a:t>
            </a:r>
            <a:r>
              <a:rPr lang="en-US" dirty="0"/>
              <a:t>.</a:t>
            </a:r>
          </a:p>
          <a:p>
            <a:r>
              <a:rPr lang="en-US" dirty="0" err="1"/>
              <a:t>Sévérité</a:t>
            </a:r>
            <a:r>
              <a:rPr lang="en-US" dirty="0"/>
              <a:t> </a:t>
            </a:r>
            <a:r>
              <a:rPr lang="en-US" dirty="0" err="1"/>
              <a:t>marquée</a:t>
            </a:r>
            <a:r>
              <a:rPr lang="en-US" dirty="0"/>
              <a:t> dans </a:t>
            </a:r>
            <a:r>
              <a:rPr lang="en-US" dirty="0" err="1"/>
              <a:t>toutes</a:t>
            </a:r>
            <a:r>
              <a:rPr lang="en-US" dirty="0"/>
              <a:t> les classes </a:t>
            </a:r>
            <a:r>
              <a:rPr lang="en-US" dirty="0" err="1"/>
              <a:t>d’âge</a:t>
            </a:r>
            <a:r>
              <a:rPr lang="en-US" dirty="0"/>
              <a:t>,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particulièrement</a:t>
            </a:r>
            <a:r>
              <a:rPr lang="en-US" dirty="0"/>
              <a:t> chez les </a:t>
            </a:r>
            <a:r>
              <a:rPr lang="en-US" dirty="0" err="1"/>
              <a:t>moins</a:t>
            </a:r>
            <a:r>
              <a:rPr lang="en-US" dirty="0"/>
              <a:t> de 5 </a:t>
            </a:r>
            <a:r>
              <a:rPr lang="en-US" dirty="0" err="1"/>
              <a:t>ans</a:t>
            </a:r>
            <a:r>
              <a:rPr lang="en-US" dirty="0"/>
              <a:t> et les plus de 65 ans. </a:t>
            </a:r>
          </a:p>
          <a:p>
            <a:r>
              <a:rPr lang="en-US" dirty="0" err="1"/>
              <a:t>Nombre</a:t>
            </a:r>
            <a:r>
              <a:rPr lang="en-US" dirty="0"/>
              <a:t> </a:t>
            </a:r>
            <a:r>
              <a:rPr lang="en-US" dirty="0" err="1"/>
              <a:t>très</a:t>
            </a:r>
            <a:r>
              <a:rPr lang="en-US" dirty="0"/>
              <a:t> </a:t>
            </a:r>
            <a:r>
              <a:rPr lang="en-US" dirty="0" err="1"/>
              <a:t>élevé</a:t>
            </a:r>
            <a:r>
              <a:rPr lang="en-US" dirty="0"/>
              <a:t> de </a:t>
            </a:r>
            <a:r>
              <a:rPr lang="en-US" dirty="0" err="1"/>
              <a:t>signalements</a:t>
            </a:r>
            <a:r>
              <a:rPr lang="en-US" dirty="0"/>
              <a:t> de </a:t>
            </a:r>
            <a:r>
              <a:rPr lang="en-US" dirty="0" err="1"/>
              <a:t>cas</a:t>
            </a:r>
            <a:r>
              <a:rPr lang="en-US" dirty="0"/>
              <a:t> graves admis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réanimation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Sévérité</a:t>
            </a:r>
            <a:r>
              <a:rPr lang="en-US" dirty="0"/>
              <a:t> </a:t>
            </a:r>
            <a:r>
              <a:rPr lang="en-US" dirty="0" err="1"/>
              <a:t>marquée</a:t>
            </a:r>
            <a:r>
              <a:rPr lang="en-US" dirty="0"/>
              <a:t> dans </a:t>
            </a:r>
            <a:r>
              <a:rPr lang="en-US" dirty="0" err="1"/>
              <a:t>toutes</a:t>
            </a:r>
            <a:r>
              <a:rPr lang="en-US" dirty="0"/>
              <a:t> les classes </a:t>
            </a:r>
            <a:r>
              <a:rPr lang="en-US" dirty="0" err="1"/>
              <a:t>d’âge</a:t>
            </a:r>
            <a:r>
              <a:rPr lang="en-US" dirty="0"/>
              <a:t>, avec 29 000 </a:t>
            </a:r>
            <a:r>
              <a:rPr lang="en-US" dirty="0" err="1"/>
              <a:t>hospitalisations</a:t>
            </a:r>
            <a:r>
              <a:rPr lang="en-US" dirty="0"/>
              <a:t> après passage aux urgences pour grippe/syndrome </a:t>
            </a:r>
            <a:r>
              <a:rPr lang="en-US" dirty="0" err="1"/>
              <a:t>grippal</a:t>
            </a:r>
            <a:endParaRPr lang="en-US" dirty="0"/>
          </a:p>
          <a:p>
            <a:endParaRPr lang="en-US" dirty="0"/>
          </a:p>
          <a:p>
            <a:r>
              <a:rPr lang="en-US" dirty="0"/>
              <a:t>Fort impact de </a:t>
            </a:r>
            <a:r>
              <a:rPr lang="en-US" dirty="0" err="1"/>
              <a:t>l’épidémie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termes</a:t>
            </a:r>
            <a:r>
              <a:rPr lang="en-US" dirty="0"/>
              <a:t> de </a:t>
            </a:r>
            <a:r>
              <a:rPr lang="en-US" dirty="0" err="1"/>
              <a:t>mortalité</a:t>
            </a:r>
            <a:r>
              <a:rPr lang="en-US" dirty="0"/>
              <a:t>, 4925 </a:t>
            </a:r>
            <a:r>
              <a:rPr lang="en-US" dirty="0" err="1"/>
              <a:t>décès</a:t>
            </a:r>
            <a:r>
              <a:rPr lang="en-US" dirty="0"/>
              <a:t> </a:t>
            </a:r>
            <a:r>
              <a:rPr lang="en-US" dirty="0" err="1"/>
              <a:t>enregistrés</a:t>
            </a:r>
            <a:r>
              <a:rPr lang="en-US" dirty="0"/>
              <a:t> </a:t>
            </a:r>
            <a:r>
              <a:rPr lang="en-US" dirty="0" err="1"/>
              <a:t>imputables</a:t>
            </a:r>
            <a:r>
              <a:rPr lang="en-US" dirty="0"/>
              <a:t> à la grippe.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 err="1"/>
              <a:t>Efficacité</a:t>
            </a:r>
            <a:r>
              <a:rPr lang="en-US" dirty="0"/>
              <a:t> </a:t>
            </a:r>
            <a:r>
              <a:rPr lang="en-US" dirty="0" err="1"/>
              <a:t>modérée</a:t>
            </a:r>
            <a:r>
              <a:rPr lang="en-US" dirty="0"/>
              <a:t> du </a:t>
            </a:r>
            <a:r>
              <a:rPr lang="en-US" dirty="0" err="1"/>
              <a:t>vaccin</a:t>
            </a:r>
            <a:r>
              <a:rPr lang="en-US" dirty="0"/>
              <a:t> </a:t>
            </a:r>
            <a:r>
              <a:rPr lang="en-US" dirty="0" err="1"/>
              <a:t>tous</a:t>
            </a:r>
            <a:r>
              <a:rPr lang="en-US" dirty="0"/>
              <a:t> </a:t>
            </a:r>
            <a:r>
              <a:rPr lang="en-US" dirty="0" err="1"/>
              <a:t>groupes</a:t>
            </a:r>
            <a:r>
              <a:rPr lang="en-US" dirty="0"/>
              <a:t> à </a:t>
            </a:r>
            <a:r>
              <a:rPr lang="en-US" dirty="0" err="1"/>
              <a:t>risques</a:t>
            </a:r>
            <a:r>
              <a:rPr lang="en-US" dirty="0"/>
              <a:t> et </a:t>
            </a:r>
            <a:r>
              <a:rPr lang="en-US" dirty="0" err="1"/>
              <a:t>tous</a:t>
            </a:r>
            <a:r>
              <a:rPr lang="en-US" dirty="0"/>
              <a:t> virus </a:t>
            </a:r>
            <a:r>
              <a:rPr lang="en-US" dirty="0" err="1"/>
              <a:t>confondus</a:t>
            </a:r>
            <a:r>
              <a:rPr lang="en-US" dirty="0"/>
              <a:t> (47% [IC95% :26-63]). </a:t>
            </a:r>
          </a:p>
          <a:p>
            <a:r>
              <a:rPr lang="en-US" dirty="0" err="1"/>
              <a:t>Efficacité</a:t>
            </a:r>
            <a:endParaRPr lang="en-US" dirty="0"/>
          </a:p>
          <a:p>
            <a:r>
              <a:rPr lang="en-US" dirty="0"/>
              <a:t>plus </a:t>
            </a:r>
            <a:r>
              <a:rPr lang="en-US" dirty="0" err="1"/>
              <a:t>élevée</a:t>
            </a:r>
            <a:r>
              <a:rPr lang="en-US" dirty="0"/>
              <a:t> chez les </a:t>
            </a:r>
            <a:r>
              <a:rPr lang="en-US" dirty="0" err="1"/>
              <a:t>moins</a:t>
            </a:r>
            <a:r>
              <a:rPr lang="en-US" dirty="0"/>
              <a:t> de 65 </a:t>
            </a:r>
            <a:r>
              <a:rPr lang="en-US" dirty="0" err="1"/>
              <a:t>ans</a:t>
            </a:r>
            <a:r>
              <a:rPr lang="en-US" dirty="0"/>
              <a:t> avec </a:t>
            </a:r>
            <a:r>
              <a:rPr lang="en-US" dirty="0" err="1"/>
              <a:t>facteurs</a:t>
            </a:r>
            <a:r>
              <a:rPr lang="en-US" dirty="0"/>
              <a:t> de </a:t>
            </a:r>
            <a:r>
              <a:rPr lang="en-US" dirty="0" err="1"/>
              <a:t>risque</a:t>
            </a:r>
            <a:r>
              <a:rPr lang="en-US" dirty="0"/>
              <a:t> </a:t>
            </a:r>
            <a:r>
              <a:rPr lang="en-US" dirty="0" err="1"/>
              <a:t>ciblés</a:t>
            </a:r>
            <a:r>
              <a:rPr lang="en-US" dirty="0"/>
              <a:t> par la vaccination </a:t>
            </a:r>
          </a:p>
          <a:p>
            <a:r>
              <a:rPr lang="en-US" dirty="0"/>
              <a:t>(59% [IC95% :28-76]) que chez les 65 </a:t>
            </a:r>
            <a:r>
              <a:rPr lang="en-US" dirty="0" err="1"/>
              <a:t>ans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plus (38% [IC95% :3-60]).</a:t>
            </a:r>
          </a:p>
          <a:p>
            <a:r>
              <a:rPr lang="en-US" dirty="0" err="1"/>
              <a:t>Profils</a:t>
            </a:r>
            <a:r>
              <a:rPr lang="en-US" dirty="0"/>
              <a:t> </a:t>
            </a:r>
            <a:r>
              <a:rPr lang="en-US" dirty="0" err="1"/>
              <a:t>antigéniques</a:t>
            </a:r>
            <a:r>
              <a:rPr lang="en-US" dirty="0"/>
              <a:t> des virus A(H1N1) et B/Victoria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apparentés</a:t>
            </a:r>
            <a:r>
              <a:rPr lang="en-US" dirty="0"/>
              <a:t> aux </a:t>
            </a:r>
            <a:r>
              <a:rPr lang="en-US" dirty="0" err="1"/>
              <a:t>souches</a:t>
            </a:r>
            <a:r>
              <a:rPr lang="en-US" dirty="0"/>
              <a:t> </a:t>
            </a:r>
          </a:p>
          <a:p>
            <a:r>
              <a:rPr lang="en-US" dirty="0" err="1"/>
              <a:t>vaccinales</a:t>
            </a:r>
            <a:r>
              <a:rPr lang="en-US" dirty="0"/>
              <a:t>. Virus A(H3N2) : </a:t>
            </a:r>
            <a:r>
              <a:rPr lang="en-US" dirty="0" err="1"/>
              <a:t>profil</a:t>
            </a:r>
            <a:r>
              <a:rPr lang="en-US" dirty="0"/>
              <a:t> </a:t>
            </a:r>
            <a:r>
              <a:rPr lang="en-US" dirty="0" err="1"/>
              <a:t>antigénique</a:t>
            </a:r>
            <a:r>
              <a:rPr lang="en-US" dirty="0"/>
              <a:t> non </a:t>
            </a:r>
            <a:r>
              <a:rPr lang="en-US" dirty="0" err="1"/>
              <a:t>totalement</a:t>
            </a:r>
            <a:r>
              <a:rPr lang="en-US" dirty="0"/>
              <a:t> </a:t>
            </a:r>
            <a:r>
              <a:rPr lang="en-US" dirty="0" err="1"/>
              <a:t>apparenté</a:t>
            </a:r>
            <a:r>
              <a:rPr lang="en-US" dirty="0"/>
              <a:t> </a:t>
            </a:r>
          </a:p>
          <a:p>
            <a:r>
              <a:rPr lang="en-US" dirty="0"/>
              <a:t>à la </a:t>
            </a:r>
            <a:r>
              <a:rPr lang="en-US" dirty="0" err="1"/>
              <a:t>souche</a:t>
            </a:r>
            <a:r>
              <a:rPr lang="en-US" dirty="0"/>
              <a:t> </a:t>
            </a:r>
            <a:r>
              <a:rPr lang="en-US" dirty="0" err="1"/>
              <a:t>vaccinale</a:t>
            </a:r>
            <a:r>
              <a:rPr lang="en-US" dirty="0"/>
              <a:t> 2024/25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Activité</a:t>
            </a:r>
            <a:r>
              <a:rPr lang="en-US" dirty="0"/>
              <a:t> à des </a:t>
            </a:r>
            <a:r>
              <a:rPr lang="en-US" dirty="0" err="1"/>
              <a:t>niveaux</a:t>
            </a:r>
            <a:r>
              <a:rPr lang="en-US" dirty="0"/>
              <a:t> </a:t>
            </a:r>
            <a:r>
              <a:rPr lang="en-US" dirty="0" err="1"/>
              <a:t>faibles</a:t>
            </a:r>
            <a:r>
              <a:rPr lang="en-US" dirty="0"/>
              <a:t> </a:t>
            </a:r>
            <a:r>
              <a:rPr lang="en-US" dirty="0" err="1"/>
              <a:t>durant</a:t>
            </a:r>
            <a:r>
              <a:rPr lang="en-US" dirty="0"/>
              <a:t> la </a:t>
            </a:r>
            <a:r>
              <a:rPr lang="en-US" dirty="0" err="1"/>
              <a:t>saison</a:t>
            </a:r>
            <a:r>
              <a:rPr lang="en-US" dirty="0"/>
              <a:t> </a:t>
            </a:r>
            <a:r>
              <a:rPr lang="en-US" dirty="0" err="1"/>
              <a:t>hivernale</a:t>
            </a:r>
            <a:r>
              <a:rPr lang="en-US" dirty="0"/>
              <a:t> 2024-25</a:t>
            </a:r>
          </a:p>
          <a:p>
            <a:r>
              <a:rPr lang="en-US" dirty="0"/>
              <a:t>Diminution des </a:t>
            </a:r>
            <a:r>
              <a:rPr lang="en-US" dirty="0" err="1"/>
              <a:t>indicateurs</a:t>
            </a:r>
            <a:r>
              <a:rPr lang="en-US" dirty="0"/>
              <a:t> </a:t>
            </a:r>
            <a:r>
              <a:rPr lang="en-US" dirty="0" err="1"/>
              <a:t>depuis</a:t>
            </a:r>
            <a:r>
              <a:rPr lang="en-US" dirty="0"/>
              <a:t> les pics </a:t>
            </a:r>
            <a:r>
              <a:rPr lang="en-US" dirty="0" err="1"/>
              <a:t>observés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juillet</a:t>
            </a:r>
            <a:r>
              <a:rPr lang="en-US" dirty="0"/>
              <a:t> et </a:t>
            </a:r>
            <a:r>
              <a:rPr lang="en-US" dirty="0" err="1"/>
              <a:t>septembre</a:t>
            </a:r>
            <a:r>
              <a:rPr lang="en-US" dirty="0"/>
              <a:t> 2024</a:t>
            </a:r>
          </a:p>
          <a:p>
            <a:r>
              <a:rPr lang="en-US" dirty="0"/>
              <a:t>Circulation </a:t>
            </a:r>
            <a:r>
              <a:rPr lang="en-US" dirty="0" err="1"/>
              <a:t>majoritaire</a:t>
            </a:r>
            <a:r>
              <a:rPr lang="en-US" dirty="0"/>
              <a:t> du variant KP.3.1.1 entre </a:t>
            </a:r>
            <a:r>
              <a:rPr lang="en-US" dirty="0" err="1"/>
              <a:t>septembre</a:t>
            </a:r>
            <a:r>
              <a:rPr lang="en-US" dirty="0"/>
              <a:t> et </a:t>
            </a:r>
            <a:r>
              <a:rPr lang="en-US" dirty="0" err="1"/>
              <a:t>novembre</a:t>
            </a:r>
            <a:r>
              <a:rPr lang="en-US" dirty="0"/>
              <a:t>, et XEC (recombinant KS.1.1/KP.3.3) </a:t>
            </a:r>
            <a:r>
              <a:rPr lang="en-US" dirty="0" err="1"/>
              <a:t>depuis</a:t>
            </a:r>
            <a:r>
              <a:rPr lang="en-US" dirty="0"/>
              <a:t> fin </a:t>
            </a:r>
            <a:r>
              <a:rPr lang="en-US" dirty="0" err="1"/>
              <a:t>novembre</a:t>
            </a:r>
            <a:r>
              <a:rPr lang="en-US" dirty="0"/>
              <a:t> 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30 épidémies différentes entre S50 et S08</a:t>
            </a:r>
          </a:p>
          <a:p>
            <a:r>
              <a:rPr lang="en-US"/>
              <a:t>20 épidémies d'IRA</a:t>
            </a:r>
          </a:p>
          <a:p>
            <a:r>
              <a:rPr lang="en-US"/>
              <a:t>10 de GEA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Plusieurs étiologies: Grippe/covid</a:t>
            </a:r>
          </a:p>
          <a:p>
            <a:r>
              <a:rPr lang="en-US"/>
              <a:t>grippe/vrs</a:t>
            </a:r>
          </a:p>
          <a:p>
            <a:r>
              <a:rPr lang="en-US"/>
              <a:t>grippe/vrs/covid</a:t>
            </a:r>
          </a:p>
          <a:p>
            <a:r>
              <a:rPr lang="en-US"/>
              <a:t>grippe/gea</a:t>
            </a:r>
          </a:p>
          <a:p>
            <a:r>
              <a:rPr lang="en-US"/>
              <a:t>Reprise fin mars après les épidémies de GEA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IRA au CHANGE :</a:t>
            </a:r>
          </a:p>
          <a:p>
            <a:r>
              <a:rPr lang="en-US"/>
              <a:t>1 épidémie de VRS (RSF)</a:t>
            </a:r>
          </a:p>
          <a:p>
            <a:r>
              <a:rPr lang="en-US"/>
              <a:t>1 épidémie de grippe + VRS (EHPAD Baudelaire)</a:t>
            </a:r>
          </a:p>
          <a:p>
            <a:r>
              <a:rPr lang="en-US"/>
              <a:t>5 clusters de Covid (dont 1 en EHPAD) sur la période du 01/10/2024 au 30/04/2025</a:t>
            </a:r>
          </a:p>
          <a:p>
            <a:r>
              <a:rPr lang="en-US"/>
              <a:t>Nombre total de cas de grippe documentés : 1179, dont 32 (2,7 %) cas nosocomiaux</a:t>
            </a:r>
          </a:p>
          <a:p>
            <a:r>
              <a:rPr lang="en-US"/>
              <a:t>4 décès imputables à une grippe associée aux soins.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CDFDD"/>
            </a:solidFill>
            <a:ln w="285750" cap="rnd">
              <a:solidFill>
                <a:srgbClr val="F4BDBC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1554809">
            <a:off x="-1065404" y="6851776"/>
            <a:ext cx="5430656" cy="5065321"/>
          </a:xfrm>
          <a:custGeom>
            <a:avLst/>
            <a:gdLst/>
            <a:ahLst/>
            <a:cxnLst/>
            <a:rect l="l" t="t" r="r" b="b"/>
            <a:pathLst>
              <a:path w="5430656" h="5065321">
                <a:moveTo>
                  <a:pt x="0" y="0"/>
                </a:moveTo>
                <a:lnTo>
                  <a:pt x="5430656" y="0"/>
                </a:lnTo>
                <a:lnTo>
                  <a:pt x="5430656" y="5065321"/>
                </a:lnTo>
                <a:lnTo>
                  <a:pt x="0" y="50653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081122" y="-1028700"/>
            <a:ext cx="3852949" cy="4114800"/>
          </a:xfrm>
          <a:custGeom>
            <a:avLst/>
            <a:gdLst/>
            <a:ahLst/>
            <a:cxnLst/>
            <a:rect l="l" t="t" r="r" b="b"/>
            <a:pathLst>
              <a:path w="3852949" h="4114800">
                <a:moveTo>
                  <a:pt x="0" y="0"/>
                </a:moveTo>
                <a:lnTo>
                  <a:pt x="3852949" y="0"/>
                </a:lnTo>
                <a:lnTo>
                  <a:pt x="38529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947394" y="5919788"/>
            <a:ext cx="2393212" cy="1090657"/>
          </a:xfrm>
          <a:custGeom>
            <a:avLst/>
            <a:gdLst/>
            <a:ahLst/>
            <a:cxnLst/>
            <a:rect l="l" t="t" r="r" b="b"/>
            <a:pathLst>
              <a:path w="2393212" h="1090657">
                <a:moveTo>
                  <a:pt x="0" y="0"/>
                </a:moveTo>
                <a:lnTo>
                  <a:pt x="2393212" y="0"/>
                </a:lnTo>
                <a:lnTo>
                  <a:pt x="2393212" y="1090656"/>
                </a:lnTo>
                <a:lnTo>
                  <a:pt x="0" y="109065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49924" y="1368796"/>
            <a:ext cx="1283821" cy="1293124"/>
          </a:xfrm>
          <a:custGeom>
            <a:avLst/>
            <a:gdLst/>
            <a:ahLst/>
            <a:cxnLst/>
            <a:rect l="l" t="t" r="r" b="b"/>
            <a:pathLst>
              <a:path w="1283821" h="1293124">
                <a:moveTo>
                  <a:pt x="0" y="0"/>
                </a:moveTo>
                <a:lnTo>
                  <a:pt x="1283821" y="0"/>
                </a:lnTo>
                <a:lnTo>
                  <a:pt x="1283821" y="1293124"/>
                </a:lnTo>
                <a:lnTo>
                  <a:pt x="0" y="129312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756801" y="7830008"/>
            <a:ext cx="1721993" cy="693813"/>
          </a:xfrm>
          <a:custGeom>
            <a:avLst/>
            <a:gdLst/>
            <a:ahLst/>
            <a:cxnLst/>
            <a:rect l="l" t="t" r="r" b="b"/>
            <a:pathLst>
              <a:path w="1721993" h="693813">
                <a:moveTo>
                  <a:pt x="0" y="0"/>
                </a:moveTo>
                <a:lnTo>
                  <a:pt x="1721992" y="0"/>
                </a:lnTo>
                <a:lnTo>
                  <a:pt x="1721992" y="693813"/>
                </a:lnTo>
                <a:lnTo>
                  <a:pt x="0" y="69381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512237" y="2547620"/>
            <a:ext cx="9263525" cy="962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1800AD"/>
                </a:solidFill>
                <a:latin typeface="Canva Sans"/>
                <a:ea typeface="Canva Sans"/>
                <a:cs typeface="Canva Sans"/>
                <a:sym typeface="Canva Sans"/>
              </a:rPr>
              <a:t>BILAN DES ÉPIDÉMIES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613239" y="3733118"/>
            <a:ext cx="7061522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5757"/>
                </a:solidFill>
                <a:latin typeface="Canva Sans"/>
                <a:ea typeface="Canva Sans"/>
                <a:cs typeface="Canva Sans"/>
                <a:sym typeface="Canva Sans"/>
              </a:rPr>
              <a:t>Saison 2024-2025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049572" y="4769303"/>
            <a:ext cx="8188856" cy="656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18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Réunion d’information des filières à destination des directeurs, </a:t>
            </a:r>
          </a:p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médecins coordonnateurs et IDEC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206917" y="7649351"/>
            <a:ext cx="3874167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 b="1">
                <a:solidFill>
                  <a:srgbClr val="982684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Le 22 septembre 2025 à ESIS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CDFDD"/>
            </a:solidFill>
            <a:ln w="285750" cap="rnd">
              <a:solidFill>
                <a:srgbClr val="F4BDBC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706025">
            <a:off x="-2733841" y="4827117"/>
            <a:ext cx="13044260" cy="12166737"/>
          </a:xfrm>
          <a:custGeom>
            <a:avLst/>
            <a:gdLst/>
            <a:ahLst/>
            <a:cxnLst/>
            <a:rect l="l" t="t" r="r" b="b"/>
            <a:pathLst>
              <a:path w="13044260" h="12166737">
                <a:moveTo>
                  <a:pt x="0" y="0"/>
                </a:moveTo>
                <a:lnTo>
                  <a:pt x="13044260" y="0"/>
                </a:lnTo>
                <a:lnTo>
                  <a:pt x="13044260" y="12166737"/>
                </a:lnTo>
                <a:lnTo>
                  <a:pt x="0" y="12166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413959" y="-5843869"/>
            <a:ext cx="8866190" cy="9468746"/>
          </a:xfrm>
          <a:custGeom>
            <a:avLst/>
            <a:gdLst/>
            <a:ahLst/>
            <a:cxnLst/>
            <a:rect l="l" t="t" r="r" b="b"/>
            <a:pathLst>
              <a:path w="8866190" h="9468746">
                <a:moveTo>
                  <a:pt x="0" y="0"/>
                </a:moveTo>
                <a:lnTo>
                  <a:pt x="8866189" y="0"/>
                </a:lnTo>
                <a:lnTo>
                  <a:pt x="8866189" y="9468747"/>
                </a:lnTo>
                <a:lnTo>
                  <a:pt x="0" y="94687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512237" y="4605020"/>
            <a:ext cx="9263525" cy="962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982684"/>
                </a:solidFill>
                <a:latin typeface="Canva Sans"/>
                <a:ea typeface="Canva Sans"/>
                <a:cs typeface="Canva Sans"/>
                <a:sym typeface="Canva Sans"/>
              </a:rPr>
              <a:t>MERCI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181100" y="1181100"/>
            <a:ext cx="16230600" cy="8229600"/>
            <a:chOff x="0" y="0"/>
            <a:chExt cx="4274726" cy="21674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CDFDD"/>
            </a:solidFill>
            <a:ln w="285750" cap="rnd">
              <a:solidFill>
                <a:srgbClr val="F4BDBC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715518" y="1389560"/>
            <a:ext cx="12856964" cy="712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  <a:spcBef>
                <a:spcPct val="0"/>
              </a:spcBef>
            </a:pPr>
            <a:r>
              <a:rPr lang="en-US" sz="4199" u="sng">
                <a:solidFill>
                  <a:srgbClr val="982684"/>
                </a:solidFill>
                <a:latin typeface="Canva Sans"/>
                <a:ea typeface="Canva Sans"/>
                <a:cs typeface="Canva Sans"/>
                <a:sym typeface="Canva Sans"/>
              </a:rPr>
              <a:t>Epidémie d’IRA en établissements médico-sociaux</a:t>
            </a:r>
          </a:p>
        </p:txBody>
      </p:sp>
      <p:sp>
        <p:nvSpPr>
          <p:cNvPr id="12" name="Freeform 12"/>
          <p:cNvSpPr/>
          <p:nvPr/>
        </p:nvSpPr>
        <p:spPr>
          <a:xfrm>
            <a:off x="3968657" y="2434214"/>
            <a:ext cx="10655486" cy="4865598"/>
          </a:xfrm>
          <a:custGeom>
            <a:avLst/>
            <a:gdLst/>
            <a:ahLst/>
            <a:cxnLst/>
            <a:rect l="l" t="t" r="r" b="b"/>
            <a:pathLst>
              <a:path w="10655486" h="4865598">
                <a:moveTo>
                  <a:pt x="0" y="0"/>
                </a:moveTo>
                <a:lnTo>
                  <a:pt x="10655486" y="0"/>
                </a:lnTo>
                <a:lnTo>
                  <a:pt x="10655486" y="4865598"/>
                </a:lnTo>
                <a:lnTo>
                  <a:pt x="0" y="48655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2095624" y="7716479"/>
            <a:ext cx="14096751" cy="1099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88" lvl="1" indent="-226694" algn="l">
              <a:lnSpc>
                <a:spcPts val="2939"/>
              </a:lnSpc>
              <a:spcBef>
                <a:spcPct val="0"/>
              </a:spcBef>
              <a:buFont typeface="Arial"/>
              <a:buChar char="•"/>
            </a:pPr>
            <a:r>
              <a:rPr lang="en-US" sz="20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Parmi l'ensemble des épisodes d'IRA survenus en EMS, 3 764 (93%) ont fait l'objet d'une recherche étiologique, parmi lesquels 1 490 (40% vs 10% en 2023-2024) étaient exclusivement attribués à la grippe et 1 097 (29% vs 75% en 2023-2024) à la COVID-19.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765897" y="3519803"/>
            <a:ext cx="10756206" cy="1623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79"/>
              </a:lnSpc>
            </a:pPr>
            <a:r>
              <a:rPr lang="en-US" sz="4699" u="sng">
                <a:solidFill>
                  <a:srgbClr val="982684"/>
                </a:solidFill>
                <a:latin typeface="Canva Sans"/>
                <a:ea typeface="Canva Sans"/>
                <a:cs typeface="Canva Sans"/>
                <a:sym typeface="Canva Sans"/>
              </a:rPr>
              <a:t>Epidémies sur le territoire de la filière</a:t>
            </a:r>
          </a:p>
          <a:p>
            <a:pPr algn="ctr">
              <a:lnSpc>
                <a:spcPts val="6579"/>
              </a:lnSpc>
              <a:spcBef>
                <a:spcPct val="0"/>
              </a:spcBef>
            </a:pPr>
            <a:r>
              <a:rPr lang="en-US" sz="4699" u="sng">
                <a:solidFill>
                  <a:srgbClr val="982684"/>
                </a:solidFill>
                <a:latin typeface="Canva Sans"/>
                <a:ea typeface="Canva Sans"/>
                <a:cs typeface="Canva Sans"/>
                <a:sym typeface="Canva Sans"/>
              </a:rPr>
              <a:t>Saison 2024-2025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14592" y="-1984293"/>
            <a:ext cx="22080341" cy="1411132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069048" y="2033535"/>
            <a:ext cx="2864952" cy="245089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7063293" y="9963785"/>
            <a:ext cx="809030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Mi-Ma</a:t>
            </a:r>
            <a:r>
              <a:rPr lang="en-US" sz="18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37204" y="9963785"/>
            <a:ext cx="1650355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fin septembre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CDFDD"/>
            </a:solidFill>
            <a:ln w="285750" cap="rnd">
              <a:solidFill>
                <a:srgbClr val="F4BDBC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3729506">
            <a:off x="14735975" y="6725639"/>
            <a:ext cx="5430656" cy="5065321"/>
          </a:xfrm>
          <a:custGeom>
            <a:avLst/>
            <a:gdLst/>
            <a:ahLst/>
            <a:cxnLst/>
            <a:rect l="l" t="t" r="r" b="b"/>
            <a:pathLst>
              <a:path w="5430656" h="5065321">
                <a:moveTo>
                  <a:pt x="0" y="0"/>
                </a:moveTo>
                <a:lnTo>
                  <a:pt x="5430657" y="0"/>
                </a:lnTo>
                <a:lnTo>
                  <a:pt x="5430657" y="5065322"/>
                </a:lnTo>
                <a:lnTo>
                  <a:pt x="0" y="50653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897775" y="-1336337"/>
            <a:ext cx="3852949" cy="4114800"/>
          </a:xfrm>
          <a:custGeom>
            <a:avLst/>
            <a:gdLst/>
            <a:ahLst/>
            <a:cxnLst/>
            <a:rect l="l" t="t" r="r" b="b"/>
            <a:pathLst>
              <a:path w="3852949" h="4114800">
                <a:moveTo>
                  <a:pt x="0" y="0"/>
                </a:moveTo>
                <a:lnTo>
                  <a:pt x="3852950" y="0"/>
                </a:lnTo>
                <a:lnTo>
                  <a:pt x="38529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2754295" y="3338225"/>
            <a:ext cx="12779410" cy="3105280"/>
            <a:chOff x="0" y="0"/>
            <a:chExt cx="3365770" cy="8178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365771" cy="817852"/>
            </a:xfrm>
            <a:custGeom>
              <a:avLst/>
              <a:gdLst/>
              <a:ahLst/>
              <a:cxnLst/>
              <a:rect l="l" t="t" r="r" b="b"/>
              <a:pathLst>
                <a:path w="3365771" h="817852">
                  <a:moveTo>
                    <a:pt x="3162570" y="0"/>
                  </a:moveTo>
                  <a:cubicBezTo>
                    <a:pt x="3274795" y="0"/>
                    <a:pt x="3365771" y="183082"/>
                    <a:pt x="3365771" y="408926"/>
                  </a:cubicBezTo>
                  <a:cubicBezTo>
                    <a:pt x="3365771" y="634769"/>
                    <a:pt x="3274795" y="817852"/>
                    <a:pt x="3162570" y="817852"/>
                  </a:cubicBezTo>
                  <a:lnTo>
                    <a:pt x="203200" y="817852"/>
                  </a:lnTo>
                  <a:cubicBezTo>
                    <a:pt x="90976" y="817852"/>
                    <a:pt x="0" y="634769"/>
                    <a:pt x="0" y="408926"/>
                  </a:cubicBezTo>
                  <a:cubicBezTo>
                    <a:pt x="0" y="18308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4BDBC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365770" cy="8559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754295" y="4511769"/>
            <a:ext cx="12779410" cy="828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59"/>
              </a:lnSpc>
              <a:spcBef>
                <a:spcPct val="0"/>
              </a:spcBef>
            </a:pPr>
            <a:r>
              <a:rPr lang="en-US" sz="4899">
                <a:solidFill>
                  <a:srgbClr val="982684"/>
                </a:solidFill>
                <a:latin typeface="Canva Sans"/>
                <a:ea typeface="Canva Sans"/>
                <a:cs typeface="Canva Sans"/>
                <a:sym typeface="Canva Sans"/>
              </a:rPr>
              <a:t>Infections Respiratoires Aiguës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32859" y="-1959163"/>
            <a:ext cx="21778777" cy="1406106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390439" y="3609282"/>
            <a:ext cx="4608909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 b="1">
                <a:solidFill>
                  <a:srgbClr val="0097B2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Co-circulation de Grippe/Covid-19/VRS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645488"/>
            <a:ext cx="13698538" cy="556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u="sng">
                <a:solidFill>
                  <a:srgbClr val="982684"/>
                </a:solidFill>
                <a:latin typeface="Canva Sans"/>
                <a:ea typeface="Canva Sans"/>
                <a:cs typeface="Canva Sans"/>
                <a:sym typeface="Canva Sans"/>
              </a:rPr>
              <a:t>IRA EHPAD filière - Données saison 2024-2025</a:t>
            </a:r>
          </a:p>
          <a:p>
            <a:pPr algn="ctr">
              <a:lnSpc>
                <a:spcPts val="2940"/>
              </a:lnSpc>
            </a:pPr>
            <a:endParaRPr lang="en-US" sz="4200" u="sng">
              <a:solidFill>
                <a:srgbClr val="982684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2940"/>
              </a:lnSpc>
            </a:pPr>
            <a:r>
              <a:rPr lang="en-US" sz="21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36 signalements d’épidémies</a:t>
            </a:r>
          </a:p>
          <a:p>
            <a:pPr algn="l">
              <a:lnSpc>
                <a:spcPts val="2940"/>
              </a:lnSpc>
            </a:pPr>
            <a:endParaRPr lang="en-US" sz="2100" b="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L="453390" lvl="1" indent="-226695" algn="l">
              <a:lnSpc>
                <a:spcPts val="2940"/>
              </a:lnSpc>
              <a:buFont typeface="Arial"/>
              <a:buChar char="•"/>
            </a:pPr>
            <a:r>
              <a:rPr lang="en-US" sz="21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13 épidémies de Covid-19</a:t>
            </a:r>
          </a:p>
          <a:p>
            <a:pPr marL="453390" lvl="1" indent="-226695" algn="l">
              <a:lnSpc>
                <a:spcPts val="2940"/>
              </a:lnSpc>
              <a:buFont typeface="Arial"/>
              <a:buChar char="•"/>
            </a:pPr>
            <a:r>
              <a:rPr lang="en-US" sz="21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 épidémies de VRS</a:t>
            </a:r>
          </a:p>
          <a:p>
            <a:pPr marL="453390" lvl="1" indent="-226695" algn="l">
              <a:lnSpc>
                <a:spcPts val="2940"/>
              </a:lnSpc>
              <a:spcBef>
                <a:spcPct val="0"/>
              </a:spcBef>
              <a:buFont typeface="Arial"/>
              <a:buChar char="•"/>
            </a:pPr>
            <a:r>
              <a:rPr lang="en-US" sz="21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6 épidémies de grippe</a:t>
            </a:r>
          </a:p>
          <a:p>
            <a:pPr marL="453390" lvl="1" indent="-226695" algn="l">
              <a:lnSpc>
                <a:spcPts val="2940"/>
              </a:lnSpc>
              <a:spcBef>
                <a:spcPct val="0"/>
              </a:spcBef>
              <a:buFont typeface="Arial"/>
              <a:buChar char="•"/>
            </a:pPr>
            <a:r>
              <a:rPr lang="en-US" sz="21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3 épidémies d’IRA non documentées</a:t>
            </a:r>
          </a:p>
          <a:p>
            <a:pPr marL="453390" lvl="1" indent="-226695" algn="l">
              <a:lnSpc>
                <a:spcPts val="2940"/>
              </a:lnSpc>
              <a:spcBef>
                <a:spcPct val="0"/>
              </a:spcBef>
              <a:buFont typeface="Arial"/>
              <a:buChar char="•"/>
            </a:pPr>
            <a:r>
              <a:rPr lang="en-US" sz="21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12 épidémies comportant plusieurs étiologies différentes (Grippe/Covid-19/VRS/étiologies inconnues)</a:t>
            </a:r>
          </a:p>
          <a:p>
            <a:pPr marL="453390" lvl="1" indent="-226695" algn="l">
              <a:lnSpc>
                <a:spcPts val="2940"/>
              </a:lnSpc>
              <a:spcBef>
                <a:spcPct val="0"/>
              </a:spcBef>
              <a:buFont typeface="Arial"/>
              <a:buChar char="•"/>
            </a:pPr>
            <a:r>
              <a:rPr lang="en-US" sz="21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Durée des épidémies : de 2 jours à 80 jours</a:t>
            </a:r>
          </a:p>
          <a:p>
            <a:pPr marL="453390" lvl="1" indent="-226695" algn="l">
              <a:lnSpc>
                <a:spcPts val="2940"/>
              </a:lnSpc>
              <a:spcBef>
                <a:spcPct val="0"/>
              </a:spcBef>
              <a:buFont typeface="Arial"/>
              <a:buChar char="•"/>
            </a:pPr>
            <a:r>
              <a:rPr lang="en-US" sz="21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Taux d’attaque maximum: 52%</a:t>
            </a:r>
          </a:p>
          <a:p>
            <a:pPr marL="453390" lvl="1" indent="-226695" algn="l">
              <a:lnSpc>
                <a:spcPts val="2940"/>
              </a:lnSpc>
              <a:spcBef>
                <a:spcPct val="0"/>
              </a:spcBef>
              <a:buFont typeface="Arial"/>
              <a:buChar char="•"/>
            </a:pPr>
            <a:r>
              <a:rPr lang="en-US" sz="21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Au total: 643 résidents malades soit 168 de plus que la saison précédente</a:t>
            </a:r>
          </a:p>
          <a:p>
            <a:pPr marL="453390" lvl="1" indent="-226695" algn="l">
              <a:lnSpc>
                <a:spcPts val="2940"/>
              </a:lnSpc>
              <a:spcBef>
                <a:spcPct val="0"/>
              </a:spcBef>
              <a:buFont typeface="Arial"/>
              <a:buChar char="•"/>
            </a:pPr>
            <a:r>
              <a:rPr lang="en-US" sz="21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20 décès</a:t>
            </a:r>
          </a:p>
          <a:p>
            <a:pPr marL="453390" lvl="1" indent="-226695" algn="l">
              <a:lnSpc>
                <a:spcPts val="2940"/>
              </a:lnSpc>
              <a:spcBef>
                <a:spcPct val="0"/>
              </a:spcBef>
              <a:buFont typeface="Arial"/>
              <a:buChar char="•"/>
            </a:pPr>
            <a:r>
              <a:rPr lang="en-US" sz="21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21 hospitalisations</a:t>
            </a:r>
          </a:p>
        </p:txBody>
      </p:sp>
      <p:sp>
        <p:nvSpPr>
          <p:cNvPr id="3" name="Freeform 3"/>
          <p:cNvSpPr/>
          <p:nvPr/>
        </p:nvSpPr>
        <p:spPr>
          <a:xfrm>
            <a:off x="9293549" y="6213803"/>
            <a:ext cx="5071627" cy="2895438"/>
          </a:xfrm>
          <a:custGeom>
            <a:avLst/>
            <a:gdLst/>
            <a:ahLst/>
            <a:cxnLst/>
            <a:rect l="l" t="t" r="r" b="b"/>
            <a:pathLst>
              <a:path w="5071627" h="2895438">
                <a:moveTo>
                  <a:pt x="0" y="0"/>
                </a:moveTo>
                <a:lnTo>
                  <a:pt x="5071627" y="0"/>
                </a:lnTo>
                <a:lnTo>
                  <a:pt x="5071627" y="2895438"/>
                </a:lnTo>
                <a:lnTo>
                  <a:pt x="0" y="28954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CDFDD"/>
            </a:solidFill>
            <a:ln w="285750" cap="rnd">
              <a:solidFill>
                <a:srgbClr val="F4BDBC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3729506">
            <a:off x="14735975" y="6725639"/>
            <a:ext cx="5430656" cy="5065321"/>
          </a:xfrm>
          <a:custGeom>
            <a:avLst/>
            <a:gdLst/>
            <a:ahLst/>
            <a:cxnLst/>
            <a:rect l="l" t="t" r="r" b="b"/>
            <a:pathLst>
              <a:path w="5430656" h="5065321">
                <a:moveTo>
                  <a:pt x="0" y="0"/>
                </a:moveTo>
                <a:lnTo>
                  <a:pt x="5430657" y="0"/>
                </a:lnTo>
                <a:lnTo>
                  <a:pt x="5430657" y="5065322"/>
                </a:lnTo>
                <a:lnTo>
                  <a:pt x="0" y="50653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897775" y="-1336337"/>
            <a:ext cx="3852949" cy="4114800"/>
          </a:xfrm>
          <a:custGeom>
            <a:avLst/>
            <a:gdLst/>
            <a:ahLst/>
            <a:cxnLst/>
            <a:rect l="l" t="t" r="r" b="b"/>
            <a:pathLst>
              <a:path w="3852949" h="4114800">
                <a:moveTo>
                  <a:pt x="0" y="0"/>
                </a:moveTo>
                <a:lnTo>
                  <a:pt x="3852950" y="0"/>
                </a:lnTo>
                <a:lnTo>
                  <a:pt x="38529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2754295" y="3338225"/>
            <a:ext cx="12779410" cy="3105280"/>
            <a:chOff x="0" y="0"/>
            <a:chExt cx="3365770" cy="8178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365771" cy="817852"/>
            </a:xfrm>
            <a:custGeom>
              <a:avLst/>
              <a:gdLst/>
              <a:ahLst/>
              <a:cxnLst/>
              <a:rect l="l" t="t" r="r" b="b"/>
              <a:pathLst>
                <a:path w="3365771" h="817852">
                  <a:moveTo>
                    <a:pt x="3162570" y="0"/>
                  </a:moveTo>
                  <a:cubicBezTo>
                    <a:pt x="3274795" y="0"/>
                    <a:pt x="3365771" y="183082"/>
                    <a:pt x="3365771" y="408926"/>
                  </a:cubicBezTo>
                  <a:cubicBezTo>
                    <a:pt x="3365771" y="634769"/>
                    <a:pt x="3274795" y="817852"/>
                    <a:pt x="3162570" y="817852"/>
                  </a:cubicBezTo>
                  <a:lnTo>
                    <a:pt x="203200" y="817852"/>
                  </a:lnTo>
                  <a:cubicBezTo>
                    <a:pt x="90976" y="817852"/>
                    <a:pt x="0" y="634769"/>
                    <a:pt x="0" y="408926"/>
                  </a:cubicBezTo>
                  <a:cubicBezTo>
                    <a:pt x="0" y="18308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4BDBC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365770" cy="8559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754295" y="4511769"/>
            <a:ext cx="12779410" cy="828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59"/>
              </a:lnSpc>
              <a:spcBef>
                <a:spcPct val="0"/>
              </a:spcBef>
            </a:pPr>
            <a:r>
              <a:rPr lang="en-US" sz="4899">
                <a:solidFill>
                  <a:srgbClr val="982684"/>
                </a:solidFill>
                <a:latin typeface="Canva Sans"/>
                <a:ea typeface="Canva Sans"/>
                <a:cs typeface="Canva Sans"/>
                <a:sym typeface="Canva Sans"/>
              </a:rPr>
              <a:t>Gastro-entérites aïgues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CDFDD"/>
            </a:solidFill>
            <a:ln w="285750" cap="rnd">
              <a:solidFill>
                <a:srgbClr val="F4BDBC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706025">
            <a:off x="-2733841" y="4827117"/>
            <a:ext cx="13044260" cy="12166737"/>
          </a:xfrm>
          <a:custGeom>
            <a:avLst/>
            <a:gdLst/>
            <a:ahLst/>
            <a:cxnLst/>
            <a:rect l="l" t="t" r="r" b="b"/>
            <a:pathLst>
              <a:path w="13044260" h="12166737">
                <a:moveTo>
                  <a:pt x="0" y="0"/>
                </a:moveTo>
                <a:lnTo>
                  <a:pt x="13044260" y="0"/>
                </a:lnTo>
                <a:lnTo>
                  <a:pt x="13044260" y="12166737"/>
                </a:lnTo>
                <a:lnTo>
                  <a:pt x="0" y="12166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413959" y="-5843869"/>
            <a:ext cx="8866190" cy="9468746"/>
          </a:xfrm>
          <a:custGeom>
            <a:avLst/>
            <a:gdLst/>
            <a:ahLst/>
            <a:cxnLst/>
            <a:rect l="l" t="t" r="r" b="b"/>
            <a:pathLst>
              <a:path w="8866190" h="9468746">
                <a:moveTo>
                  <a:pt x="0" y="0"/>
                </a:moveTo>
                <a:lnTo>
                  <a:pt x="8866189" y="0"/>
                </a:lnTo>
                <a:lnTo>
                  <a:pt x="8866189" y="9468747"/>
                </a:lnTo>
                <a:lnTo>
                  <a:pt x="0" y="94687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512237" y="4605020"/>
            <a:ext cx="9263525" cy="962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982684"/>
                </a:solidFill>
                <a:latin typeface="Canva Sans"/>
                <a:ea typeface="Canva Sans"/>
                <a:cs typeface="Canva Sans"/>
                <a:sym typeface="Canva Sans"/>
              </a:rPr>
              <a:t>MERCI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181100" y="1181100"/>
            <a:ext cx="16230600" cy="8771024"/>
            <a:chOff x="0" y="0"/>
            <a:chExt cx="4274726" cy="23100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2310064"/>
            </a:xfrm>
            <a:custGeom>
              <a:avLst/>
              <a:gdLst/>
              <a:ahLst/>
              <a:cxnLst/>
              <a:rect l="l" t="t" r="r" b="b"/>
              <a:pathLst>
                <a:path w="4274726" h="2310064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285737"/>
                  </a:lnTo>
                  <a:cubicBezTo>
                    <a:pt x="4274726" y="2292189"/>
                    <a:pt x="4272163" y="2298377"/>
                    <a:pt x="4267601" y="2302939"/>
                  </a:cubicBezTo>
                  <a:cubicBezTo>
                    <a:pt x="4263039" y="2307501"/>
                    <a:pt x="4256851" y="2310064"/>
                    <a:pt x="4250399" y="2310064"/>
                  </a:cubicBezTo>
                  <a:lnTo>
                    <a:pt x="24327" y="2310064"/>
                  </a:lnTo>
                  <a:cubicBezTo>
                    <a:pt x="10891" y="2310064"/>
                    <a:pt x="0" y="2299173"/>
                    <a:pt x="0" y="2285737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CDFDD"/>
            </a:solidFill>
            <a:ln w="285750" cap="rnd">
              <a:solidFill>
                <a:srgbClr val="F4BDBC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274726" cy="23481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495001" y="2767841"/>
            <a:ext cx="7648999" cy="5056118"/>
          </a:xfrm>
          <a:custGeom>
            <a:avLst/>
            <a:gdLst/>
            <a:ahLst/>
            <a:cxnLst/>
            <a:rect l="l" t="t" r="r" b="b"/>
            <a:pathLst>
              <a:path w="7648999" h="5056118">
                <a:moveTo>
                  <a:pt x="0" y="0"/>
                </a:moveTo>
                <a:lnTo>
                  <a:pt x="7648999" y="0"/>
                </a:lnTo>
                <a:lnTo>
                  <a:pt x="7648999" y="5056118"/>
                </a:lnTo>
                <a:lnTo>
                  <a:pt x="0" y="505611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296400" y="2767841"/>
            <a:ext cx="7778127" cy="5021723"/>
          </a:xfrm>
          <a:custGeom>
            <a:avLst/>
            <a:gdLst/>
            <a:ahLst/>
            <a:cxnLst/>
            <a:rect l="l" t="t" r="r" b="b"/>
            <a:pathLst>
              <a:path w="7778127" h="5021723">
                <a:moveTo>
                  <a:pt x="0" y="0"/>
                </a:moveTo>
                <a:lnTo>
                  <a:pt x="7778127" y="0"/>
                </a:lnTo>
                <a:lnTo>
                  <a:pt x="7778127" y="5021723"/>
                </a:lnTo>
                <a:lnTo>
                  <a:pt x="0" y="502172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5840846" y="1455294"/>
            <a:ext cx="6911108" cy="712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  <a:spcBef>
                <a:spcPct val="0"/>
              </a:spcBef>
            </a:pPr>
            <a:r>
              <a:rPr lang="en-US" sz="4199" u="sng">
                <a:solidFill>
                  <a:srgbClr val="982684"/>
                </a:solidFill>
                <a:latin typeface="Canva Sans"/>
                <a:ea typeface="Canva Sans"/>
                <a:cs typeface="Canva Sans"/>
                <a:sym typeface="Canva Sans"/>
              </a:rPr>
              <a:t>GEA au niveau national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24418" y="8353448"/>
            <a:ext cx="7819582" cy="989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982684"/>
                </a:solidFill>
                <a:latin typeface="Canva Sans"/>
                <a:ea typeface="Canva Sans"/>
                <a:cs typeface="Canva Sans"/>
                <a:sym typeface="Canva Sans"/>
              </a:rPr>
              <a:t>Proportion de consultations pour GEA, saisons 2023-2025 et minimums et maximums historiques (saison 2010-2011 à 2022-2023). Données SOS Médecins au 17/04/2025 tous âge.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296400" y="8353448"/>
            <a:ext cx="7778127" cy="989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982684"/>
                </a:solidFill>
                <a:latin typeface="Canva Sans"/>
                <a:ea typeface="Canva Sans"/>
                <a:cs typeface="Canva Sans"/>
                <a:sym typeface="Canva Sans"/>
              </a:rPr>
              <a:t>Proportion de passages aux urgences pour GEA, saisons 2023-2025, et minimums et maximums historiques saison 2010-2011 à 2022-2023). Données Oscour du 17/04/2025 tous âge.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087" y="-1545907"/>
            <a:ext cx="22110864" cy="1382787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563599" y="5568473"/>
            <a:ext cx="4852637" cy="2958925"/>
          </a:xfrm>
          <a:custGeom>
            <a:avLst/>
            <a:gdLst/>
            <a:ahLst/>
            <a:cxnLst/>
            <a:rect l="l" t="t" r="r" b="b"/>
            <a:pathLst>
              <a:path w="4852637" h="2958925">
                <a:moveTo>
                  <a:pt x="0" y="0"/>
                </a:moveTo>
                <a:lnTo>
                  <a:pt x="4852638" y="0"/>
                </a:lnTo>
                <a:lnTo>
                  <a:pt x="4852638" y="2958925"/>
                </a:lnTo>
                <a:lnTo>
                  <a:pt x="0" y="2958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469383" y="1236717"/>
            <a:ext cx="14368385" cy="4036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9"/>
              </a:lnSpc>
              <a:spcBef>
                <a:spcPct val="0"/>
              </a:spcBef>
            </a:pPr>
            <a:r>
              <a:rPr lang="en-US" sz="4299" u="sng">
                <a:solidFill>
                  <a:srgbClr val="982684"/>
                </a:solidFill>
                <a:latin typeface="Canva Sans"/>
                <a:ea typeface="Canva Sans"/>
                <a:cs typeface="Canva Sans"/>
                <a:sym typeface="Canva Sans"/>
              </a:rPr>
              <a:t>GEA EHPAD filière - Données saison 2024-2025</a:t>
            </a:r>
          </a:p>
          <a:p>
            <a:pPr algn="ctr">
              <a:lnSpc>
                <a:spcPts val="2659"/>
              </a:lnSpc>
              <a:spcBef>
                <a:spcPct val="0"/>
              </a:spcBef>
            </a:pPr>
            <a:endParaRPr lang="en-US" sz="4299" u="sng">
              <a:solidFill>
                <a:srgbClr val="982684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2939"/>
              </a:lnSpc>
              <a:spcBef>
                <a:spcPct val="0"/>
              </a:spcBef>
            </a:pPr>
            <a:r>
              <a:rPr lang="en-US" sz="20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   12 signalements dont 2 épidémies à Norovirus, 10 épidémies non documentées</a:t>
            </a:r>
          </a:p>
          <a:p>
            <a:pPr algn="l">
              <a:lnSpc>
                <a:spcPts val="2939"/>
              </a:lnSpc>
              <a:spcBef>
                <a:spcPct val="0"/>
              </a:spcBef>
            </a:pPr>
            <a:endParaRPr lang="en-US" sz="2099" b="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L="453388" lvl="1" indent="-226694" algn="l">
              <a:lnSpc>
                <a:spcPts val="2939"/>
              </a:lnSpc>
              <a:buFont typeface="Arial"/>
              <a:buChar char="•"/>
            </a:pPr>
            <a:r>
              <a:rPr lang="en-US" sz="20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Durée de 8 à 35 jours</a:t>
            </a:r>
          </a:p>
          <a:p>
            <a:pPr marL="453388" lvl="1" indent="-226694" algn="l">
              <a:lnSpc>
                <a:spcPts val="2939"/>
              </a:lnSpc>
              <a:buFont typeface="Arial"/>
              <a:buChar char="•"/>
            </a:pPr>
            <a:r>
              <a:rPr lang="en-US" sz="20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Taux d’attaque de 22 à 66%</a:t>
            </a:r>
          </a:p>
          <a:p>
            <a:pPr marL="453388" lvl="1" indent="-226694" algn="l">
              <a:lnSpc>
                <a:spcPts val="2939"/>
              </a:lnSpc>
              <a:buFont typeface="Arial"/>
              <a:buChar char="•"/>
            </a:pPr>
            <a:r>
              <a:rPr lang="en-US" sz="20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283 résidents cas versus 195 en 2023-2024 pour 11 signalements</a:t>
            </a:r>
          </a:p>
          <a:p>
            <a:pPr marL="453388" lvl="1" indent="-226694" algn="l">
              <a:lnSpc>
                <a:spcPts val="2939"/>
              </a:lnSpc>
              <a:buFont typeface="Arial"/>
              <a:buChar char="•"/>
            </a:pPr>
            <a:r>
              <a:rPr lang="en-US" sz="20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4 hospitalisations</a:t>
            </a:r>
          </a:p>
          <a:p>
            <a:pPr marL="453388" lvl="1" indent="-226694" algn="l">
              <a:lnSpc>
                <a:spcPts val="2939"/>
              </a:lnSpc>
              <a:buFont typeface="Arial"/>
              <a:buChar char="•"/>
            </a:pPr>
            <a:r>
              <a:rPr lang="en-US" sz="20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 décès</a:t>
            </a:r>
          </a:p>
          <a:p>
            <a:pPr algn="l">
              <a:lnSpc>
                <a:spcPts val="2659"/>
              </a:lnSpc>
              <a:spcBef>
                <a:spcPct val="0"/>
              </a:spcBef>
            </a:pPr>
            <a:endParaRPr lang="en-US" sz="2099" b="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CDFDD"/>
            </a:solidFill>
            <a:ln w="285750" cap="rnd">
              <a:solidFill>
                <a:srgbClr val="F4BDBC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1554809">
            <a:off x="-1065404" y="6851776"/>
            <a:ext cx="5430656" cy="5065321"/>
          </a:xfrm>
          <a:custGeom>
            <a:avLst/>
            <a:gdLst/>
            <a:ahLst/>
            <a:cxnLst/>
            <a:rect l="l" t="t" r="r" b="b"/>
            <a:pathLst>
              <a:path w="5430656" h="5065321">
                <a:moveTo>
                  <a:pt x="0" y="0"/>
                </a:moveTo>
                <a:lnTo>
                  <a:pt x="5430656" y="0"/>
                </a:lnTo>
                <a:lnTo>
                  <a:pt x="5430656" y="5065321"/>
                </a:lnTo>
                <a:lnTo>
                  <a:pt x="0" y="50653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081122" y="-1028700"/>
            <a:ext cx="3852949" cy="4114800"/>
          </a:xfrm>
          <a:custGeom>
            <a:avLst/>
            <a:gdLst/>
            <a:ahLst/>
            <a:cxnLst/>
            <a:rect l="l" t="t" r="r" b="b"/>
            <a:pathLst>
              <a:path w="3852949" h="4114800">
                <a:moveTo>
                  <a:pt x="0" y="0"/>
                </a:moveTo>
                <a:lnTo>
                  <a:pt x="3852949" y="0"/>
                </a:lnTo>
                <a:lnTo>
                  <a:pt x="38529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141611" y="5143500"/>
            <a:ext cx="2004779" cy="1190611"/>
          </a:xfrm>
          <a:custGeom>
            <a:avLst/>
            <a:gdLst/>
            <a:ahLst/>
            <a:cxnLst/>
            <a:rect l="l" t="t" r="r" b="b"/>
            <a:pathLst>
              <a:path w="2004779" h="1190611">
                <a:moveTo>
                  <a:pt x="0" y="0"/>
                </a:moveTo>
                <a:lnTo>
                  <a:pt x="2004778" y="0"/>
                </a:lnTo>
                <a:lnTo>
                  <a:pt x="2004778" y="1190611"/>
                </a:lnTo>
                <a:lnTo>
                  <a:pt x="0" y="119061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347909" y="3942087"/>
            <a:ext cx="11592183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Source des données régionales et nationales présentées :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338367" y="4497069"/>
            <a:ext cx="5611267" cy="646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sz="3799">
                <a:solidFill>
                  <a:srgbClr val="982684"/>
                </a:solidFill>
                <a:latin typeface="Canva Sans"/>
                <a:ea typeface="Canva Sans"/>
                <a:cs typeface="Canva Sans"/>
                <a:sym typeface="Canva Sans"/>
              </a:rPr>
              <a:t>Merci pour votre écoute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CDFDD"/>
            </a:solidFill>
            <a:ln w="285750" cap="rnd">
              <a:solidFill>
                <a:srgbClr val="F4BDBC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3729506">
            <a:off x="14735975" y="6725639"/>
            <a:ext cx="5430656" cy="5065321"/>
          </a:xfrm>
          <a:custGeom>
            <a:avLst/>
            <a:gdLst/>
            <a:ahLst/>
            <a:cxnLst/>
            <a:rect l="l" t="t" r="r" b="b"/>
            <a:pathLst>
              <a:path w="5430656" h="5065321">
                <a:moveTo>
                  <a:pt x="0" y="0"/>
                </a:moveTo>
                <a:lnTo>
                  <a:pt x="5430657" y="0"/>
                </a:lnTo>
                <a:lnTo>
                  <a:pt x="5430657" y="5065322"/>
                </a:lnTo>
                <a:lnTo>
                  <a:pt x="0" y="50653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897775" y="-1336337"/>
            <a:ext cx="3852949" cy="4114800"/>
          </a:xfrm>
          <a:custGeom>
            <a:avLst/>
            <a:gdLst/>
            <a:ahLst/>
            <a:cxnLst/>
            <a:rect l="l" t="t" r="r" b="b"/>
            <a:pathLst>
              <a:path w="3852949" h="4114800">
                <a:moveTo>
                  <a:pt x="0" y="0"/>
                </a:moveTo>
                <a:lnTo>
                  <a:pt x="3852950" y="0"/>
                </a:lnTo>
                <a:lnTo>
                  <a:pt x="38529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2754295" y="3338225"/>
            <a:ext cx="12779410" cy="3105280"/>
            <a:chOff x="0" y="0"/>
            <a:chExt cx="3365770" cy="8178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365771" cy="817852"/>
            </a:xfrm>
            <a:custGeom>
              <a:avLst/>
              <a:gdLst/>
              <a:ahLst/>
              <a:cxnLst/>
              <a:rect l="l" t="t" r="r" b="b"/>
              <a:pathLst>
                <a:path w="3365771" h="817852">
                  <a:moveTo>
                    <a:pt x="3162570" y="0"/>
                  </a:moveTo>
                  <a:cubicBezTo>
                    <a:pt x="3274795" y="0"/>
                    <a:pt x="3365771" y="183082"/>
                    <a:pt x="3365771" y="408926"/>
                  </a:cubicBezTo>
                  <a:cubicBezTo>
                    <a:pt x="3365771" y="634769"/>
                    <a:pt x="3274795" y="817852"/>
                    <a:pt x="3162570" y="817852"/>
                  </a:cubicBezTo>
                  <a:lnTo>
                    <a:pt x="203200" y="817852"/>
                  </a:lnTo>
                  <a:cubicBezTo>
                    <a:pt x="90976" y="817852"/>
                    <a:pt x="0" y="634769"/>
                    <a:pt x="0" y="408926"/>
                  </a:cubicBezTo>
                  <a:cubicBezTo>
                    <a:pt x="0" y="18308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4BDBC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365770" cy="8559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754295" y="4511769"/>
            <a:ext cx="12779410" cy="828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59"/>
              </a:lnSpc>
              <a:spcBef>
                <a:spcPct val="0"/>
              </a:spcBef>
            </a:pPr>
            <a:r>
              <a:rPr lang="en-US" sz="4899">
                <a:solidFill>
                  <a:srgbClr val="982684"/>
                </a:solidFill>
                <a:latin typeface="Canva Sans"/>
                <a:ea typeface="Canva Sans"/>
                <a:cs typeface="Canva Sans"/>
                <a:sym typeface="Canva Sans"/>
              </a:rPr>
              <a:t>Infections Respiratoires Aïgues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CDFDD"/>
            </a:solidFill>
            <a:ln w="285750" cap="rnd">
              <a:solidFill>
                <a:srgbClr val="F4BDBC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1554809">
            <a:off x="-1065404" y="6851776"/>
            <a:ext cx="5430656" cy="5065321"/>
          </a:xfrm>
          <a:custGeom>
            <a:avLst/>
            <a:gdLst/>
            <a:ahLst/>
            <a:cxnLst/>
            <a:rect l="l" t="t" r="r" b="b"/>
            <a:pathLst>
              <a:path w="5430656" h="5065321">
                <a:moveTo>
                  <a:pt x="0" y="0"/>
                </a:moveTo>
                <a:lnTo>
                  <a:pt x="5430656" y="0"/>
                </a:lnTo>
                <a:lnTo>
                  <a:pt x="5430656" y="5065321"/>
                </a:lnTo>
                <a:lnTo>
                  <a:pt x="0" y="50653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081122" y="-1028700"/>
            <a:ext cx="3852949" cy="4114800"/>
          </a:xfrm>
          <a:custGeom>
            <a:avLst/>
            <a:gdLst/>
            <a:ahLst/>
            <a:cxnLst/>
            <a:rect l="l" t="t" r="r" b="b"/>
            <a:pathLst>
              <a:path w="3852949" h="4114800">
                <a:moveTo>
                  <a:pt x="0" y="0"/>
                </a:moveTo>
                <a:lnTo>
                  <a:pt x="3852949" y="0"/>
                </a:lnTo>
                <a:lnTo>
                  <a:pt x="38529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224465" y="2643688"/>
            <a:ext cx="7794312" cy="5732139"/>
          </a:xfrm>
          <a:custGeom>
            <a:avLst/>
            <a:gdLst/>
            <a:ahLst/>
            <a:cxnLst/>
            <a:rect l="l" t="t" r="r" b="b"/>
            <a:pathLst>
              <a:path w="7794312" h="5732139">
                <a:moveTo>
                  <a:pt x="0" y="0"/>
                </a:moveTo>
                <a:lnTo>
                  <a:pt x="7794312" y="0"/>
                </a:lnTo>
                <a:lnTo>
                  <a:pt x="7794312" y="5732139"/>
                </a:lnTo>
                <a:lnTo>
                  <a:pt x="0" y="573213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379660" y="1395959"/>
            <a:ext cx="9528681" cy="738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9"/>
              </a:lnSpc>
              <a:spcBef>
                <a:spcPct val="0"/>
              </a:spcBef>
            </a:pPr>
            <a:r>
              <a:rPr lang="en-US" sz="4299" u="sng">
                <a:solidFill>
                  <a:srgbClr val="982684"/>
                </a:solidFill>
                <a:latin typeface="Canva Sans"/>
                <a:ea typeface="Canva Sans"/>
                <a:cs typeface="Canva Sans"/>
                <a:sym typeface="Canva Sans"/>
              </a:rPr>
              <a:t>Epidémie de grippe en France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566266" y="4920297"/>
            <a:ext cx="4414810" cy="173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982684"/>
                </a:solidFill>
                <a:latin typeface="Canva Sans"/>
                <a:ea typeface="Canva Sans"/>
                <a:cs typeface="Canva Sans"/>
                <a:sym typeface="Canva Sans"/>
              </a:rPr>
              <a:t>Evolution hebdomadaire des niveaux d’alerte régionaux en France, S40-2024 à S15-2025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CDFDD"/>
            </a:solidFill>
            <a:ln w="285750" cap="rnd">
              <a:solidFill>
                <a:srgbClr val="F4BDBC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3729506">
            <a:off x="14735975" y="6725639"/>
            <a:ext cx="5430656" cy="5065321"/>
          </a:xfrm>
          <a:custGeom>
            <a:avLst/>
            <a:gdLst/>
            <a:ahLst/>
            <a:cxnLst/>
            <a:rect l="l" t="t" r="r" b="b"/>
            <a:pathLst>
              <a:path w="5430656" h="5065321">
                <a:moveTo>
                  <a:pt x="0" y="0"/>
                </a:moveTo>
                <a:lnTo>
                  <a:pt x="5430657" y="0"/>
                </a:lnTo>
                <a:lnTo>
                  <a:pt x="5430657" y="5065322"/>
                </a:lnTo>
                <a:lnTo>
                  <a:pt x="0" y="50653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897775" y="-1336337"/>
            <a:ext cx="3852949" cy="4114800"/>
          </a:xfrm>
          <a:custGeom>
            <a:avLst/>
            <a:gdLst/>
            <a:ahLst/>
            <a:cxnLst/>
            <a:rect l="l" t="t" r="r" b="b"/>
            <a:pathLst>
              <a:path w="3852949" h="4114800">
                <a:moveTo>
                  <a:pt x="0" y="0"/>
                </a:moveTo>
                <a:lnTo>
                  <a:pt x="3852950" y="0"/>
                </a:lnTo>
                <a:lnTo>
                  <a:pt x="38529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955175" y="2956894"/>
            <a:ext cx="12458790" cy="5435147"/>
          </a:xfrm>
          <a:custGeom>
            <a:avLst/>
            <a:gdLst/>
            <a:ahLst/>
            <a:cxnLst/>
            <a:rect l="l" t="t" r="r" b="b"/>
            <a:pathLst>
              <a:path w="12458790" h="5435147">
                <a:moveTo>
                  <a:pt x="0" y="0"/>
                </a:moveTo>
                <a:lnTo>
                  <a:pt x="12458789" y="0"/>
                </a:lnTo>
                <a:lnTo>
                  <a:pt x="12458789" y="5435147"/>
                </a:lnTo>
                <a:lnTo>
                  <a:pt x="0" y="543514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552807" y="1498486"/>
            <a:ext cx="9263525" cy="738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9"/>
              </a:lnSpc>
              <a:spcBef>
                <a:spcPct val="0"/>
              </a:spcBef>
            </a:pPr>
            <a:r>
              <a:rPr lang="en-US" sz="4299" u="sng">
                <a:solidFill>
                  <a:srgbClr val="982684"/>
                </a:solidFill>
                <a:latin typeface="Canva Sans"/>
                <a:ea typeface="Canva Sans"/>
                <a:cs typeface="Canva Sans"/>
                <a:sym typeface="Canva Sans"/>
              </a:rPr>
              <a:t>Epidémie de grippe en France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CDFDD"/>
            </a:solidFill>
            <a:ln w="285750" cap="rnd">
              <a:solidFill>
                <a:srgbClr val="F4BDBC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1554809">
            <a:off x="-1264684" y="7717935"/>
            <a:ext cx="4132709" cy="3854691"/>
          </a:xfrm>
          <a:custGeom>
            <a:avLst/>
            <a:gdLst/>
            <a:ahLst/>
            <a:cxnLst/>
            <a:rect l="l" t="t" r="r" b="b"/>
            <a:pathLst>
              <a:path w="4132709" h="3854691">
                <a:moveTo>
                  <a:pt x="0" y="0"/>
                </a:moveTo>
                <a:lnTo>
                  <a:pt x="4132709" y="0"/>
                </a:lnTo>
                <a:lnTo>
                  <a:pt x="4132709" y="3854691"/>
                </a:lnTo>
                <a:lnTo>
                  <a:pt x="0" y="38546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081122" y="-1028700"/>
            <a:ext cx="3852949" cy="4114800"/>
          </a:xfrm>
          <a:custGeom>
            <a:avLst/>
            <a:gdLst/>
            <a:ahLst/>
            <a:cxnLst/>
            <a:rect l="l" t="t" r="r" b="b"/>
            <a:pathLst>
              <a:path w="3852949" h="4114800">
                <a:moveTo>
                  <a:pt x="0" y="0"/>
                </a:moveTo>
                <a:lnTo>
                  <a:pt x="3852949" y="0"/>
                </a:lnTo>
                <a:lnTo>
                  <a:pt x="38529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97697" y="3086100"/>
            <a:ext cx="6539031" cy="4990313"/>
          </a:xfrm>
          <a:custGeom>
            <a:avLst/>
            <a:gdLst/>
            <a:ahLst/>
            <a:cxnLst/>
            <a:rect l="l" t="t" r="r" b="b"/>
            <a:pathLst>
              <a:path w="6539031" h="4990313">
                <a:moveTo>
                  <a:pt x="0" y="0"/>
                </a:moveTo>
                <a:lnTo>
                  <a:pt x="6539031" y="0"/>
                </a:lnTo>
                <a:lnTo>
                  <a:pt x="6539031" y="4990313"/>
                </a:lnTo>
                <a:lnTo>
                  <a:pt x="0" y="499031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704579" y="3932542"/>
            <a:ext cx="8175623" cy="4143871"/>
          </a:xfrm>
          <a:custGeom>
            <a:avLst/>
            <a:gdLst/>
            <a:ahLst/>
            <a:cxnLst/>
            <a:rect l="l" t="t" r="r" b="b"/>
            <a:pathLst>
              <a:path w="8175623" h="4143871">
                <a:moveTo>
                  <a:pt x="0" y="0"/>
                </a:moveTo>
                <a:lnTo>
                  <a:pt x="8175624" y="0"/>
                </a:lnTo>
                <a:lnTo>
                  <a:pt x="8175624" y="4143871"/>
                </a:lnTo>
                <a:lnTo>
                  <a:pt x="0" y="414387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3938" r="-3938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28700" y="1513013"/>
            <a:ext cx="16230600" cy="738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9"/>
              </a:lnSpc>
              <a:spcBef>
                <a:spcPct val="0"/>
              </a:spcBef>
            </a:pPr>
            <a:r>
              <a:rPr lang="en-US" sz="4299" u="sng">
                <a:solidFill>
                  <a:srgbClr val="982684"/>
                </a:solidFill>
                <a:latin typeface="Canva Sans"/>
                <a:ea typeface="Canva Sans"/>
                <a:cs typeface="Canva Sans"/>
                <a:sym typeface="Canva Sans"/>
              </a:rPr>
              <a:t>Epidémie de grippe en France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CDFDD"/>
            </a:solidFill>
            <a:ln w="285750" cap="rnd">
              <a:solidFill>
                <a:srgbClr val="F4BDBC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3729506">
            <a:off x="14735975" y="6725639"/>
            <a:ext cx="5430656" cy="5065321"/>
          </a:xfrm>
          <a:custGeom>
            <a:avLst/>
            <a:gdLst/>
            <a:ahLst/>
            <a:cxnLst/>
            <a:rect l="l" t="t" r="r" b="b"/>
            <a:pathLst>
              <a:path w="5430656" h="5065321">
                <a:moveTo>
                  <a:pt x="0" y="0"/>
                </a:moveTo>
                <a:lnTo>
                  <a:pt x="5430657" y="0"/>
                </a:lnTo>
                <a:lnTo>
                  <a:pt x="5430657" y="5065322"/>
                </a:lnTo>
                <a:lnTo>
                  <a:pt x="0" y="50653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897775" y="-1336337"/>
            <a:ext cx="3852949" cy="4114800"/>
          </a:xfrm>
          <a:custGeom>
            <a:avLst/>
            <a:gdLst/>
            <a:ahLst/>
            <a:cxnLst/>
            <a:rect l="l" t="t" r="r" b="b"/>
            <a:pathLst>
              <a:path w="3852949" h="4114800">
                <a:moveTo>
                  <a:pt x="0" y="0"/>
                </a:moveTo>
                <a:lnTo>
                  <a:pt x="3852950" y="0"/>
                </a:lnTo>
                <a:lnTo>
                  <a:pt x="38529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013950" y="2778463"/>
            <a:ext cx="14028164" cy="5824778"/>
          </a:xfrm>
          <a:custGeom>
            <a:avLst/>
            <a:gdLst/>
            <a:ahLst/>
            <a:cxnLst/>
            <a:rect l="l" t="t" r="r" b="b"/>
            <a:pathLst>
              <a:path w="14028164" h="5824778">
                <a:moveTo>
                  <a:pt x="0" y="0"/>
                </a:moveTo>
                <a:lnTo>
                  <a:pt x="14028164" y="0"/>
                </a:lnTo>
                <a:lnTo>
                  <a:pt x="14028164" y="5824778"/>
                </a:lnTo>
                <a:lnTo>
                  <a:pt x="0" y="582477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885270" y="1471254"/>
            <a:ext cx="14517461" cy="712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  <a:spcBef>
                <a:spcPct val="0"/>
              </a:spcBef>
            </a:pPr>
            <a:r>
              <a:rPr lang="en-US" sz="4199" u="sng">
                <a:solidFill>
                  <a:srgbClr val="982684"/>
                </a:solidFill>
                <a:latin typeface="Canva Sans"/>
                <a:ea typeface="Canva Sans"/>
                <a:cs typeface="Canva Sans"/>
                <a:sym typeface="Canva Sans"/>
              </a:rPr>
              <a:t>Epidémie de grippe en France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CDFDD"/>
            </a:solidFill>
            <a:ln w="285750" cap="rnd">
              <a:solidFill>
                <a:srgbClr val="F4BDBC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1554809">
            <a:off x="-1065404" y="6851776"/>
            <a:ext cx="5430656" cy="5065321"/>
          </a:xfrm>
          <a:custGeom>
            <a:avLst/>
            <a:gdLst/>
            <a:ahLst/>
            <a:cxnLst/>
            <a:rect l="l" t="t" r="r" b="b"/>
            <a:pathLst>
              <a:path w="5430656" h="5065321">
                <a:moveTo>
                  <a:pt x="0" y="0"/>
                </a:moveTo>
                <a:lnTo>
                  <a:pt x="5430656" y="0"/>
                </a:lnTo>
                <a:lnTo>
                  <a:pt x="5430656" y="5065321"/>
                </a:lnTo>
                <a:lnTo>
                  <a:pt x="0" y="50653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081122" y="-1028700"/>
            <a:ext cx="3852949" cy="4114800"/>
          </a:xfrm>
          <a:custGeom>
            <a:avLst/>
            <a:gdLst/>
            <a:ahLst/>
            <a:cxnLst/>
            <a:rect l="l" t="t" r="r" b="b"/>
            <a:pathLst>
              <a:path w="3852949" h="4114800">
                <a:moveTo>
                  <a:pt x="0" y="0"/>
                </a:moveTo>
                <a:lnTo>
                  <a:pt x="3852949" y="0"/>
                </a:lnTo>
                <a:lnTo>
                  <a:pt x="38529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512237" y="1235406"/>
            <a:ext cx="9263525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u="sng">
                <a:solidFill>
                  <a:srgbClr val="982684"/>
                </a:solidFill>
                <a:latin typeface="Canva Sans"/>
                <a:ea typeface="Canva Sans"/>
                <a:cs typeface="Canva Sans"/>
                <a:sym typeface="Canva Sans"/>
              </a:rPr>
              <a:t>Epidémie de grippe en France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216914" y="2531745"/>
            <a:ext cx="12864208" cy="5185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88" lvl="1" indent="-226694" algn="l">
              <a:lnSpc>
                <a:spcPts val="2939"/>
              </a:lnSpc>
              <a:buFont typeface="Arial"/>
              <a:buChar char="•"/>
            </a:pPr>
            <a:r>
              <a:rPr lang="en-US" sz="20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0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Épidémie précoce et d’une durée de 12 semaines</a:t>
            </a:r>
          </a:p>
          <a:p>
            <a:pPr algn="l">
              <a:lnSpc>
                <a:spcPts val="2939"/>
              </a:lnSpc>
              <a:spcBef>
                <a:spcPct val="0"/>
              </a:spcBef>
            </a:pPr>
            <a:endParaRPr lang="en-US" sz="2099" b="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L="453388" lvl="1" indent="-226694" algn="l">
              <a:lnSpc>
                <a:spcPts val="2939"/>
              </a:lnSpc>
              <a:buFont typeface="Arial"/>
              <a:buChar char="•"/>
            </a:pPr>
            <a:r>
              <a:rPr lang="en-US" sz="20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Intensité très élevée en médecine de ville, avec près de 3 millions de consultations pour syndrome grippal</a:t>
            </a:r>
          </a:p>
          <a:p>
            <a:pPr algn="l">
              <a:lnSpc>
                <a:spcPts val="2939"/>
              </a:lnSpc>
              <a:spcBef>
                <a:spcPct val="0"/>
              </a:spcBef>
            </a:pPr>
            <a:endParaRPr lang="en-US" sz="2099" b="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L="453388" lvl="1" indent="-226694" algn="l">
              <a:lnSpc>
                <a:spcPts val="2939"/>
              </a:lnSpc>
              <a:buFont typeface="Arial"/>
              <a:buChar char="•"/>
            </a:pPr>
            <a:r>
              <a:rPr lang="en-US" sz="20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Sévérité marquée dans toutes les classes d’âge, avec 29 000 hospitalisations après passage aux urgences pour grippe/syndrome grippal</a:t>
            </a:r>
          </a:p>
          <a:p>
            <a:pPr algn="l">
              <a:lnSpc>
                <a:spcPts val="2939"/>
              </a:lnSpc>
              <a:spcBef>
                <a:spcPct val="0"/>
              </a:spcBef>
            </a:pPr>
            <a:endParaRPr lang="en-US" sz="2099" b="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L="453388" lvl="1" indent="-226694" algn="l">
              <a:lnSpc>
                <a:spcPts val="2939"/>
              </a:lnSpc>
              <a:buFont typeface="Arial"/>
              <a:buChar char="•"/>
            </a:pPr>
            <a:r>
              <a:rPr lang="en-US" sz="20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Fort impact de l’épidémie en termes de mortalité</a:t>
            </a:r>
          </a:p>
          <a:p>
            <a:pPr algn="l">
              <a:lnSpc>
                <a:spcPts val="2939"/>
              </a:lnSpc>
              <a:spcBef>
                <a:spcPct val="0"/>
              </a:spcBef>
            </a:pPr>
            <a:endParaRPr lang="en-US" sz="2099" b="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L="453388" lvl="1" indent="-226694" algn="l">
              <a:lnSpc>
                <a:spcPts val="2939"/>
              </a:lnSpc>
              <a:buFont typeface="Arial"/>
              <a:buChar char="•"/>
            </a:pPr>
            <a:r>
              <a:rPr lang="en-US" sz="20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Couverture vaccinale estimée à 53,7% chez les 65 ans et plus, et 25,3% chez les moins de 65 ans à risque, relativement stables en comparaison avec celles de 2023-2024</a:t>
            </a:r>
          </a:p>
          <a:p>
            <a:pPr algn="l">
              <a:lnSpc>
                <a:spcPts val="2939"/>
              </a:lnSpc>
              <a:spcBef>
                <a:spcPct val="0"/>
              </a:spcBef>
            </a:pPr>
            <a:endParaRPr lang="en-US" sz="2099" b="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L="453388" lvl="1" indent="-226694" algn="l">
              <a:lnSpc>
                <a:spcPts val="2939"/>
              </a:lnSpc>
              <a:buFont typeface="Arial"/>
              <a:buChar char="•"/>
            </a:pPr>
            <a:r>
              <a:rPr lang="en-US" sz="20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Co-circulation inhabituelle des 3 virus A(H1N1)pdm09, A(H3N2) et B/Victoria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CDFDD"/>
            </a:solidFill>
            <a:ln w="285750" cap="rnd">
              <a:solidFill>
                <a:srgbClr val="F4BDBC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706025">
            <a:off x="-2733841" y="4827117"/>
            <a:ext cx="13044260" cy="12166737"/>
          </a:xfrm>
          <a:custGeom>
            <a:avLst/>
            <a:gdLst/>
            <a:ahLst/>
            <a:cxnLst/>
            <a:rect l="l" t="t" r="r" b="b"/>
            <a:pathLst>
              <a:path w="13044260" h="12166737">
                <a:moveTo>
                  <a:pt x="0" y="0"/>
                </a:moveTo>
                <a:lnTo>
                  <a:pt x="13044260" y="0"/>
                </a:lnTo>
                <a:lnTo>
                  <a:pt x="13044260" y="12166737"/>
                </a:lnTo>
                <a:lnTo>
                  <a:pt x="0" y="121667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413959" y="-5843869"/>
            <a:ext cx="8866190" cy="9468746"/>
          </a:xfrm>
          <a:custGeom>
            <a:avLst/>
            <a:gdLst/>
            <a:ahLst/>
            <a:cxnLst/>
            <a:rect l="l" t="t" r="r" b="b"/>
            <a:pathLst>
              <a:path w="8866190" h="9468746">
                <a:moveTo>
                  <a:pt x="0" y="0"/>
                </a:moveTo>
                <a:lnTo>
                  <a:pt x="8866189" y="0"/>
                </a:lnTo>
                <a:lnTo>
                  <a:pt x="8866189" y="9468747"/>
                </a:lnTo>
                <a:lnTo>
                  <a:pt x="0" y="94687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512237" y="4605020"/>
            <a:ext cx="9263525" cy="962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982684"/>
                </a:solidFill>
                <a:latin typeface="Canva Sans"/>
                <a:ea typeface="Canva Sans"/>
                <a:cs typeface="Canva Sans"/>
                <a:sym typeface="Canva Sans"/>
              </a:rPr>
              <a:t>MERCI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028700" y="787589"/>
            <a:ext cx="16230600" cy="8229600"/>
            <a:chOff x="0" y="0"/>
            <a:chExt cx="4274726" cy="21674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CDFDD"/>
            </a:solidFill>
            <a:ln w="285750" cap="rnd">
              <a:solidFill>
                <a:srgbClr val="F4BDBC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483359" y="2998641"/>
            <a:ext cx="8148849" cy="3972364"/>
          </a:xfrm>
          <a:custGeom>
            <a:avLst/>
            <a:gdLst/>
            <a:ahLst/>
            <a:cxnLst/>
            <a:rect l="l" t="t" r="r" b="b"/>
            <a:pathLst>
              <a:path w="8148849" h="3972364">
                <a:moveTo>
                  <a:pt x="0" y="0"/>
                </a:moveTo>
                <a:lnTo>
                  <a:pt x="8148849" y="0"/>
                </a:lnTo>
                <a:lnTo>
                  <a:pt x="8148849" y="3972365"/>
                </a:lnTo>
                <a:lnTo>
                  <a:pt x="0" y="397236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550" t="-2500" r="-310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632208" y="2998641"/>
            <a:ext cx="7348999" cy="3972364"/>
          </a:xfrm>
          <a:custGeom>
            <a:avLst/>
            <a:gdLst/>
            <a:ahLst/>
            <a:cxnLst/>
            <a:rect l="l" t="t" r="r" b="b"/>
            <a:pathLst>
              <a:path w="7348999" h="3972364">
                <a:moveTo>
                  <a:pt x="0" y="0"/>
                </a:moveTo>
                <a:lnTo>
                  <a:pt x="7348999" y="0"/>
                </a:lnTo>
                <a:lnTo>
                  <a:pt x="7348999" y="3972365"/>
                </a:lnTo>
                <a:lnTo>
                  <a:pt x="0" y="397236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4943" t="-1204" r="-3694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5887872" y="1262166"/>
            <a:ext cx="6512255" cy="712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  <a:spcBef>
                <a:spcPct val="0"/>
              </a:spcBef>
            </a:pPr>
            <a:r>
              <a:rPr lang="en-US" sz="4199" u="sng">
                <a:solidFill>
                  <a:srgbClr val="982684"/>
                </a:solidFill>
                <a:latin typeface="Canva Sans"/>
                <a:ea typeface="Canva Sans"/>
                <a:cs typeface="Canva Sans"/>
                <a:sym typeface="Canva Sans"/>
              </a:rPr>
              <a:t>Epidémie de COVID-19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929</Words>
  <Application>Microsoft Office PowerPoint</Application>
  <PresentationFormat>Personnalisé</PresentationFormat>
  <Paragraphs>120</Paragraphs>
  <Slides>20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6" baseType="lpstr">
      <vt:lpstr>Arial</vt:lpstr>
      <vt:lpstr>Canva Sans</vt:lpstr>
      <vt:lpstr>Calibri</vt:lpstr>
      <vt:lpstr>Open Sans</vt:lpstr>
      <vt:lpstr>Canva Sans Bold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Bilan des épidémies</dc:title>
  <dc:creator>Alexandra CHOCHOIS LAURENT</dc:creator>
  <cp:lastModifiedBy>Alexandra CHOCHOIS LAURENT</cp:lastModifiedBy>
  <cp:revision>1</cp:revision>
  <dcterms:created xsi:type="dcterms:W3CDTF">2006-08-16T00:00:00Z</dcterms:created>
  <dcterms:modified xsi:type="dcterms:W3CDTF">2025-09-22T11:04:10Z</dcterms:modified>
  <dc:identifier>DAGuFA1UY9g</dc:identifier>
</cp:coreProperties>
</file>