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1" r:id="rId8"/>
    <p:sldId id="262" r:id="rId9"/>
    <p:sldId id="266" r:id="rId10"/>
    <p:sldId id="25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800080"/>
    <a:srgbClr val="9900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8800" i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Simulateur de vieillissement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6000" dirty="0">
                <a:solidFill>
                  <a:srgbClr val="800080"/>
                </a:solidFill>
              </a:rPr>
              <a:t>Guide d’utilisation</a:t>
            </a:r>
          </a:p>
        </p:txBody>
      </p:sp>
    </p:spTree>
    <p:extLst>
      <p:ext uri="{BB962C8B-B14F-4D97-AF65-F5344CB8AC3E}">
        <p14:creationId xmlns:p14="http://schemas.microsoft.com/office/powerpoint/2010/main" val="378464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4668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Chacun évoquera et échangera sur : 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latin typeface="Arial" panose="020B0604020202020204" pitchFamily="34" charset="0"/>
              </a:rPr>
              <a:t> Le simulateur, son fonctionnement, les limites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Le rôle de chacun (aidant puis aidé ou inversement)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Les ateliers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Le vécu , ressenti de l’expérimentation 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Vécu de l’expérience : la situation de réduction des capacités.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Vécu de la pénibilité et comment compenser les incapacités ?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Vécu de : comment s’adapter et compenser la perte d’autonomie ?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Vécu en tant qu’« aidant ».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Le confort, la prévention : comment agir ? </a:t>
            </a:r>
          </a:p>
          <a:p>
            <a:pPr marL="0" indent="0">
              <a:buNone/>
            </a:pP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>
              <a:solidFill>
                <a:srgbClr val="AC0000"/>
              </a:solidFill>
              <a:latin typeface="Wingdings" panose="05000000000000000000" pitchFamily="2" charset="2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sz="4000" dirty="0">
                <a:solidFill>
                  <a:srgbClr val="006699"/>
                </a:solidFill>
                <a:latin typeface="Overlock"/>
              </a:rPr>
              <a:t>III  </a:t>
            </a:r>
            <a:r>
              <a:rPr lang="fr-FR" sz="4000" dirty="0" err="1">
                <a:solidFill>
                  <a:srgbClr val="006699"/>
                </a:solidFill>
                <a:latin typeface="Overlock"/>
              </a:rPr>
              <a:t>Debriefing</a:t>
            </a:r>
            <a:r>
              <a:rPr lang="fr-FR" sz="4000" dirty="0">
                <a:solidFill>
                  <a:srgbClr val="006699"/>
                </a:solidFill>
                <a:latin typeface="Overlock"/>
              </a:rPr>
              <a:t> - échanges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6228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358" y="0"/>
            <a:ext cx="10515600" cy="1325563"/>
          </a:xfrm>
        </p:spPr>
        <p:txBody>
          <a:bodyPr/>
          <a:lstStyle/>
          <a:p>
            <a:r>
              <a:rPr lang="fr-FR" sz="4000" dirty="0">
                <a:solidFill>
                  <a:srgbClr val="006699"/>
                </a:solidFill>
                <a:latin typeface="Overlock"/>
              </a:rPr>
              <a:t>IV Evaluation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465" y="1791005"/>
            <a:ext cx="5566941" cy="230517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14463" y="4047811"/>
            <a:ext cx="9415571" cy="8617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/>
              <a:t>L’utilisation du simulateur vous a apporté ?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63" y="5046236"/>
            <a:ext cx="9505755" cy="92111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43372" y="1134561"/>
            <a:ext cx="9415571" cy="8617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/>
              <a:t>Que pensez-vous du simulateur ? </a:t>
            </a:r>
          </a:p>
          <a:p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858936" y="2667699"/>
            <a:ext cx="3002725" cy="838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80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800080"/>
                </a:solidFill>
                <a:latin typeface="Overlock"/>
                <a:ea typeface="+mn-ea"/>
                <a:cs typeface="+mn-cs"/>
              </a:rPr>
              <a:t>Objectif des séances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463D40"/>
                </a:solidFill>
                <a:latin typeface="Overlock"/>
              </a:rPr>
              <a:t>Permettre aux participants de se mettre à la place d’une personne âgée pour :</a:t>
            </a:r>
          </a:p>
          <a:p>
            <a:pPr marL="0" indent="0">
              <a:buNone/>
            </a:pPr>
            <a:endParaRPr lang="fr-FR" dirty="0">
              <a:solidFill>
                <a:srgbClr val="463D40"/>
              </a:solidFill>
              <a:latin typeface="Overlock"/>
            </a:endParaRPr>
          </a:p>
          <a:p>
            <a:r>
              <a:rPr lang="fr-FR" dirty="0">
                <a:solidFill>
                  <a:srgbClr val="463D40"/>
                </a:solidFill>
                <a:latin typeface="Overlock"/>
              </a:rPr>
              <a:t>Mieux comprendre et appréhender les difficultés quotidiennes rencontrées par les personnes âgées</a:t>
            </a:r>
          </a:p>
          <a:p>
            <a:r>
              <a:rPr lang="fr-FR" dirty="0">
                <a:solidFill>
                  <a:srgbClr val="463D40"/>
                </a:solidFill>
                <a:latin typeface="Overlock"/>
              </a:rPr>
              <a:t>Engager une réflexion sur la manière d’accompagner les personnes âgées et/ou sur leur organisation quotidienne.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70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509" y="112135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 de déroulé d’une séance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2855" y="143769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AutoNum type="romanUcPeriod"/>
            </a:pPr>
            <a:r>
              <a:rPr lang="fr-FR" dirty="0">
                <a:solidFill>
                  <a:srgbClr val="463D40"/>
                </a:solidFill>
                <a:latin typeface="Overlock"/>
              </a:rPr>
              <a:t>Introduction - présentation</a:t>
            </a:r>
          </a:p>
          <a:p>
            <a:pPr marL="571500" indent="-571500">
              <a:buAutoNum type="romanUcPeriod"/>
            </a:pPr>
            <a:endParaRPr lang="fr-FR" dirty="0">
              <a:solidFill>
                <a:srgbClr val="463D40"/>
              </a:solidFill>
              <a:latin typeface="Overlock"/>
            </a:endParaRPr>
          </a:p>
          <a:p>
            <a:pPr marL="971550" lvl="1" indent="-514350">
              <a:buAutoNum type="arabicPeriod"/>
            </a:pPr>
            <a:r>
              <a:rPr lang="fr-FR" dirty="0">
                <a:solidFill>
                  <a:srgbClr val="463D40"/>
                </a:solidFill>
                <a:latin typeface="Overlock"/>
              </a:rPr>
              <a:t>Quelques notions : le vieillissement, la perte d’autonomie </a:t>
            </a:r>
          </a:p>
          <a:p>
            <a:pPr marL="971550" lvl="1" indent="-514350">
              <a:buAutoNum type="arabicPeriod"/>
            </a:pPr>
            <a:r>
              <a:rPr lang="fr-FR" dirty="0">
                <a:solidFill>
                  <a:srgbClr val="463D40"/>
                </a:solidFill>
                <a:latin typeface="Overlock"/>
              </a:rPr>
              <a:t>Présentation du simulateur </a:t>
            </a:r>
          </a:p>
          <a:p>
            <a:pPr marL="0" indent="0">
              <a:buNone/>
            </a:pPr>
            <a:endParaRPr lang="fr-FR" dirty="0">
              <a:solidFill>
                <a:srgbClr val="463D40"/>
              </a:solidFill>
              <a:latin typeface="Overlock"/>
            </a:endParaRPr>
          </a:p>
          <a:p>
            <a:pPr marL="0" indent="0">
              <a:buNone/>
            </a:pPr>
            <a:r>
              <a:rPr lang="fr-FR" dirty="0">
                <a:solidFill>
                  <a:srgbClr val="463D40"/>
                </a:solidFill>
                <a:latin typeface="Overlock"/>
              </a:rPr>
              <a:t>II.  Les séances de simulation : binômes - ateliers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463D40"/>
                </a:solidFill>
                <a:latin typeface="Overlock"/>
              </a:rPr>
              <a:t>	</a:t>
            </a:r>
            <a:endParaRPr lang="fr-FR" dirty="0">
              <a:solidFill>
                <a:srgbClr val="463D40"/>
              </a:solidFill>
              <a:latin typeface="Overlock"/>
            </a:endParaRPr>
          </a:p>
          <a:p>
            <a:pPr marL="0" indent="0">
              <a:buNone/>
            </a:pPr>
            <a:r>
              <a:rPr lang="fr-FR" dirty="0">
                <a:solidFill>
                  <a:srgbClr val="463D40"/>
                </a:solidFill>
                <a:latin typeface="Overlock"/>
              </a:rPr>
              <a:t>III. </a:t>
            </a:r>
            <a:r>
              <a:rPr lang="fr-FR" dirty="0" err="1">
                <a:solidFill>
                  <a:srgbClr val="463D40"/>
                </a:solidFill>
                <a:latin typeface="Overlock"/>
              </a:rPr>
              <a:t>Debriefing</a:t>
            </a:r>
            <a:r>
              <a:rPr lang="fr-FR" dirty="0">
                <a:solidFill>
                  <a:srgbClr val="463D40"/>
                </a:solidFill>
                <a:latin typeface="Overlock"/>
              </a:rPr>
              <a:t> – échanges</a:t>
            </a:r>
          </a:p>
          <a:p>
            <a:pPr marL="0" indent="0">
              <a:buNone/>
            </a:pPr>
            <a:endParaRPr lang="fr-FR" dirty="0">
              <a:solidFill>
                <a:srgbClr val="463D40"/>
              </a:solidFill>
              <a:latin typeface="Overlock"/>
            </a:endParaRPr>
          </a:p>
          <a:p>
            <a:pPr marL="0" indent="0">
              <a:buNone/>
            </a:pPr>
            <a:r>
              <a:rPr lang="fr-FR" dirty="0">
                <a:solidFill>
                  <a:srgbClr val="463D40"/>
                </a:solidFill>
                <a:latin typeface="Overlock"/>
              </a:rPr>
              <a:t>IV Evaluation - satisfaction</a:t>
            </a:r>
          </a:p>
          <a:p>
            <a:pPr marL="0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30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4790" y="463979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fr-FR" dirty="0">
                <a:solidFill>
                  <a:srgbClr val="463D40"/>
                </a:solidFill>
                <a:latin typeface="Overlock"/>
                <a:ea typeface="+mn-ea"/>
                <a:cs typeface="+mn-cs"/>
              </a:rPr>
            </a:br>
            <a:r>
              <a:rPr lang="fr-FR" dirty="0">
                <a:solidFill>
                  <a:srgbClr val="006699"/>
                </a:solidFill>
                <a:latin typeface="Overlock"/>
                <a:ea typeface="+mn-ea"/>
                <a:cs typeface="+mn-cs"/>
              </a:rPr>
              <a:t>I.  Introduction – présentation </a:t>
            </a:r>
            <a:br>
              <a:rPr lang="fr-FR" dirty="0">
                <a:solidFill>
                  <a:srgbClr val="006699"/>
                </a:solidFill>
                <a:latin typeface="Overlock"/>
                <a:ea typeface="+mn-ea"/>
                <a:cs typeface="+mn-cs"/>
              </a:rPr>
            </a:br>
            <a:br>
              <a:rPr lang="fr-FR" sz="2600" dirty="0">
                <a:solidFill>
                  <a:srgbClr val="463D40"/>
                </a:solidFill>
                <a:latin typeface="Overlock"/>
                <a:ea typeface="+mn-ea"/>
                <a:cs typeface="+mn-cs"/>
              </a:rPr>
            </a:br>
            <a:br>
              <a:rPr lang="fr-FR" sz="2600" dirty="0">
                <a:solidFill>
                  <a:srgbClr val="463D40"/>
                </a:solidFill>
                <a:latin typeface="Overlock"/>
                <a:ea typeface="+mn-ea"/>
                <a:cs typeface="+mn-cs"/>
              </a:rPr>
            </a:br>
            <a:br>
              <a:rPr lang="fr-FR" sz="2600" dirty="0">
                <a:solidFill>
                  <a:srgbClr val="463D40"/>
                </a:solidFill>
                <a:latin typeface="Overlock"/>
                <a:ea typeface="+mn-ea"/>
                <a:cs typeface="+mn-cs"/>
              </a:rPr>
            </a:br>
            <a:r>
              <a:rPr lang="fr-FR" sz="2600" dirty="0">
                <a:solidFill>
                  <a:srgbClr val="463D40"/>
                </a:solidFill>
                <a:latin typeface="Overlock"/>
                <a:ea typeface="+mn-ea"/>
                <a:cs typeface="+mn-cs"/>
              </a:rPr>
              <a:t>	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4790" y="1633452"/>
            <a:ext cx="10118125" cy="4351338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3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  <a:ea typeface="+mj-ea"/>
                <a:cs typeface="+mj-cs"/>
              </a:rPr>
              <a:t>1. le vieillissement, la perte d’autonomie : quelques notions</a:t>
            </a:r>
            <a:endParaRPr lang="fr-FR" sz="1800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fr-FR" sz="18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fr-FR" sz="18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b="1" dirty="0">
                <a:solidFill>
                  <a:prstClr val="black"/>
                </a:solidFill>
                <a:latin typeface="Arial" panose="020B0604020202020204" pitchFamily="34" charset="0"/>
              </a:rPr>
              <a:t>EFFETS DU VIEILLISSEMENT SUR L’ORGANISME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fr-FR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</a:rPr>
              <a:t>Vieillir correspond à une limitation l’aptitude de l’organisme à s’adapter à une situation mettant en jeu les réserves fonctionnelles (comme l’effort, le stress, les maladies aigues).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fr-FR" sz="18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fr-FR" sz="18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</a:rPr>
              <a:t>L’ensemble des modifications défavorables irréversible altérant les moyens par lequel un organisme assure ses équilibres biologiques, psychologiques, sociologiques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fr-FR" sz="18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305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2211" y="145105"/>
            <a:ext cx="5570838" cy="4351338"/>
          </a:xfrm>
        </p:spPr>
        <p:txBody>
          <a:bodyPr>
            <a:normAutofit fontScale="25000" lnSpcReduction="20000"/>
          </a:bodyPr>
          <a:lstStyle/>
          <a:p>
            <a:pPr mar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9200" b="1" dirty="0">
                <a:solidFill>
                  <a:srgbClr val="463D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  <a:ea typeface="+mj-ea"/>
                <a:cs typeface="+mj-cs"/>
              </a:rPr>
              <a:t>Le vieillissement pathologique :</a:t>
            </a:r>
          </a:p>
          <a:p>
            <a:pPr indent="0">
              <a:buNone/>
            </a:pPr>
            <a:endParaRPr lang="fr-FR" sz="9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0">
              <a:buNone/>
            </a:pPr>
            <a:r>
              <a:rPr lang="fr-FR" sz="7200" b="1" dirty="0">
                <a:solidFill>
                  <a:srgbClr val="800080"/>
                </a:solidFill>
              </a:rPr>
              <a:t>Appareil locomoteur (os, muscles, articulations) :</a:t>
            </a:r>
            <a:endParaRPr lang="fr-FR" sz="9600" dirty="0">
              <a:solidFill>
                <a:srgbClr val="800080"/>
              </a:solidFill>
            </a:endParaRPr>
          </a:p>
          <a:p>
            <a:pPr marL="0" indent="0">
              <a:buNone/>
            </a:pPr>
            <a:r>
              <a:rPr lang="fr-FR" sz="4800" b="1" i="1" dirty="0">
                <a:solidFill>
                  <a:srgbClr val="FF00FF"/>
                </a:solidFill>
              </a:rPr>
              <a:t># Os  : </a:t>
            </a:r>
            <a:r>
              <a:rPr lang="fr-FR" sz="4800" dirty="0"/>
              <a:t>perte de masse osseuse (environ 0,5 % par an à partir de 20 ans)  L’ostéoporose est liée à la diminution de la trame protéique des os (provoquant des tassements vertébraux, des fractures du col du fémur, des poignets, …)</a:t>
            </a:r>
          </a:p>
          <a:p>
            <a:pPr marL="0" indent="0">
              <a:buNone/>
            </a:pPr>
            <a:r>
              <a:rPr lang="fr-FR" sz="4800" b="1" i="1" dirty="0">
                <a:solidFill>
                  <a:srgbClr val="FF00FF"/>
                </a:solidFill>
              </a:rPr>
              <a:t># Articulations :</a:t>
            </a:r>
            <a:r>
              <a:rPr lang="fr-FR" sz="4800" dirty="0"/>
              <a:t> se détruisent dû au vieillissement </a:t>
            </a:r>
            <a:r>
              <a:rPr lang="fr-FR" sz="4800" dirty="0">
                <a:latin typeface="Wingdings" panose="05000000000000000000" pitchFamily="2" charset="2"/>
              </a:rPr>
              <a:t>Ü</a:t>
            </a:r>
            <a:r>
              <a:rPr lang="fr-FR" sz="4800" dirty="0"/>
              <a:t> l’arthrose provoque des douleurs, des impotences fonctionnelles, des déformations.</a:t>
            </a:r>
          </a:p>
          <a:p>
            <a:pPr marL="0" indent="0">
              <a:buNone/>
            </a:pPr>
            <a:r>
              <a:rPr lang="fr-FR" sz="4800" b="1" i="1" dirty="0">
                <a:solidFill>
                  <a:srgbClr val="FF00FF"/>
                </a:solidFill>
              </a:rPr>
              <a:t># Muscles :</a:t>
            </a:r>
            <a:r>
              <a:rPr lang="fr-FR" sz="4800" dirty="0"/>
              <a:t> il y a perte de la masse musculaire.</a:t>
            </a:r>
          </a:p>
          <a:p>
            <a:pPr marL="0" indent="0">
              <a:buNone/>
            </a:pPr>
            <a:endParaRPr lang="fr-FR" sz="4800" dirty="0"/>
          </a:p>
          <a:p>
            <a:pPr indent="0">
              <a:buNone/>
            </a:pPr>
            <a:r>
              <a:rPr lang="fr-FR" sz="7200" b="1" dirty="0">
                <a:solidFill>
                  <a:srgbClr val="800080"/>
                </a:solidFill>
              </a:rPr>
              <a:t>Système nerveux :</a:t>
            </a:r>
          </a:p>
          <a:p>
            <a:pPr indent="114300"/>
            <a:r>
              <a:rPr lang="fr-FR" sz="4800" dirty="0"/>
              <a:t>diminution des performances cérébrales (difficulté de mise en situation nouvelle, perte de mémoire, encodage, lenteur dans l’exécution des gestes, …)</a:t>
            </a:r>
          </a:p>
          <a:p>
            <a:pPr indent="114300"/>
            <a:r>
              <a:rPr lang="fr-FR" sz="4800" dirty="0"/>
              <a:t>Pathologies : Confusion mentale, tableau démentiel (ex :maladie d’Alzheimer), dépression, maladie de Parkinson, rigidité, tremblements, syndrome de glissement (évolue en 48 heures source de 90 % des décès), syndrome de régression aiguë, …</a:t>
            </a:r>
          </a:p>
          <a:p>
            <a:pPr indent="114300"/>
            <a:endParaRPr lang="fr-FR" sz="4800" dirty="0"/>
          </a:p>
          <a:p>
            <a:pPr indent="0">
              <a:buNone/>
            </a:pPr>
            <a:r>
              <a:rPr lang="fr-FR" sz="7200" b="1" dirty="0">
                <a:solidFill>
                  <a:srgbClr val="800080"/>
                </a:solidFill>
              </a:rPr>
              <a:t>Organes des sens :</a:t>
            </a:r>
          </a:p>
          <a:p>
            <a:pPr indent="114300"/>
            <a:r>
              <a:rPr lang="fr-FR" sz="4800" dirty="0"/>
              <a:t>Audition : diminution de l’audition, presbyacousie.</a:t>
            </a:r>
          </a:p>
          <a:p>
            <a:pPr indent="114300"/>
            <a:r>
              <a:rPr lang="fr-FR" sz="4800" dirty="0"/>
              <a:t>Vue : presbytie, glaucome (hypertension dans l’œil), cataracte, DMLA (Dégénérescence Maculaire Liée à l’Âge), rétinopathie (secondaire au diabète).</a:t>
            </a:r>
          </a:p>
          <a:p>
            <a:pPr indent="114300"/>
            <a:r>
              <a:rPr lang="fr-FR" sz="4800" dirty="0"/>
              <a:t>Goût : peut changer avec l’âge.</a:t>
            </a:r>
          </a:p>
          <a:p>
            <a:pPr indent="114300"/>
            <a:r>
              <a:rPr lang="fr-FR" sz="4800" dirty="0"/>
              <a:t>Odorat : se perd un peu avec l’âge.</a:t>
            </a:r>
          </a:p>
          <a:p>
            <a:pPr indent="114300"/>
            <a:r>
              <a:rPr lang="fr-FR" sz="4800" dirty="0"/>
              <a:t>Toucher : devient très important avec l’âge et se modifie un peu.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63049" y="963567"/>
            <a:ext cx="5708822" cy="515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defTabSz="914400">
              <a:lnSpc>
                <a:spcPct val="70000"/>
              </a:lnSpc>
              <a:spcBef>
                <a:spcPts val="1000"/>
              </a:spcBef>
            </a:pPr>
            <a:r>
              <a:rPr lang="fr-FR" b="1" dirty="0">
                <a:solidFill>
                  <a:srgbClr val="800080"/>
                </a:solidFill>
              </a:rPr>
              <a:t>Appareil cardio-vasculaire :</a:t>
            </a:r>
          </a:p>
          <a:p>
            <a:pPr marL="228600" lvl="0" defTabSz="914400">
              <a:lnSpc>
                <a:spcPct val="90000"/>
              </a:lnSpc>
              <a:spcBef>
                <a:spcPts val="1000"/>
              </a:spcBef>
            </a:pPr>
            <a:r>
              <a:rPr lang="fr-FR" sz="1200" dirty="0"/>
              <a:t>risques ou apparition d’hypertension, d’artériosclérose, des troubles du rythme cardiaque, une insuffisance cardiaque.</a:t>
            </a:r>
          </a:p>
          <a:p>
            <a:pPr marL="228600" lvl="0" defTabSz="914400">
              <a:lnSpc>
                <a:spcPct val="90000"/>
              </a:lnSpc>
              <a:spcBef>
                <a:spcPts val="1000"/>
              </a:spcBef>
            </a:pPr>
            <a:endParaRPr lang="fr-FR" sz="1200" dirty="0"/>
          </a:p>
          <a:p>
            <a:pPr marL="228600" defTabSz="914400">
              <a:lnSpc>
                <a:spcPct val="70000"/>
              </a:lnSpc>
              <a:spcBef>
                <a:spcPts val="1000"/>
              </a:spcBef>
            </a:pPr>
            <a:r>
              <a:rPr lang="fr-FR" b="1" dirty="0">
                <a:solidFill>
                  <a:srgbClr val="800080"/>
                </a:solidFill>
              </a:rPr>
              <a:t>Appareil respiratoire :</a:t>
            </a:r>
          </a:p>
          <a:p>
            <a:pPr marL="228600" defTabSz="914400">
              <a:lnSpc>
                <a:spcPct val="90000"/>
              </a:lnSpc>
              <a:spcBef>
                <a:spcPts val="1000"/>
              </a:spcBef>
            </a:pPr>
            <a:r>
              <a:rPr lang="fr-FR" sz="1200" dirty="0"/>
              <a:t>perte de la capacité respiratoire, des risques de bronchites chroniques.</a:t>
            </a:r>
          </a:p>
          <a:p>
            <a:pPr marL="228600" defTabSz="914400">
              <a:lnSpc>
                <a:spcPct val="90000"/>
              </a:lnSpc>
              <a:spcBef>
                <a:spcPts val="1000"/>
              </a:spcBef>
            </a:pPr>
            <a:endParaRPr lang="fr-FR" sz="1200" dirty="0"/>
          </a:p>
          <a:p>
            <a:pPr marL="228600" defTabSz="914400">
              <a:lnSpc>
                <a:spcPct val="70000"/>
              </a:lnSpc>
              <a:spcBef>
                <a:spcPts val="1000"/>
              </a:spcBef>
            </a:pPr>
            <a:r>
              <a:rPr lang="fr-FR" b="1" dirty="0">
                <a:solidFill>
                  <a:srgbClr val="800080"/>
                </a:solidFill>
              </a:rPr>
              <a:t>Appareil rénal :</a:t>
            </a:r>
          </a:p>
          <a:p>
            <a:pPr marL="228600" lvl="0" defTabSz="914400">
              <a:lnSpc>
                <a:spcPct val="90000"/>
              </a:lnSpc>
              <a:spcBef>
                <a:spcPts val="1000"/>
              </a:spcBef>
            </a:pPr>
            <a:r>
              <a:rPr lang="fr-FR" sz="1200" dirty="0"/>
              <a:t>diminution du nombre de néphrons, risque de déshydratation, les médicaments sont davantage toxique pour le corps.</a:t>
            </a:r>
          </a:p>
          <a:p>
            <a:pPr marL="228600" lvl="0" defTabSz="914400">
              <a:lnSpc>
                <a:spcPct val="90000"/>
              </a:lnSpc>
              <a:spcBef>
                <a:spcPts val="1000"/>
              </a:spcBef>
            </a:pPr>
            <a:endParaRPr lang="fr-FR" sz="1200" dirty="0"/>
          </a:p>
          <a:p>
            <a:pPr marL="228600" lvl="0" defTabSz="914400">
              <a:lnSpc>
                <a:spcPct val="70000"/>
              </a:lnSpc>
              <a:spcBef>
                <a:spcPts val="1000"/>
              </a:spcBef>
            </a:pPr>
            <a:r>
              <a:rPr lang="fr-FR" b="1" dirty="0">
                <a:solidFill>
                  <a:srgbClr val="800080"/>
                </a:solidFill>
              </a:rPr>
              <a:t>Appareil digestif :</a:t>
            </a:r>
          </a:p>
          <a:p>
            <a:pPr marL="228600" defTabSz="914400">
              <a:lnSpc>
                <a:spcPct val="90000"/>
              </a:lnSpc>
              <a:spcBef>
                <a:spcPts val="1000"/>
              </a:spcBef>
            </a:pPr>
            <a:r>
              <a:rPr lang="fr-FR" sz="1200" dirty="0"/>
              <a:t>risque d’ulcère de l’estomac, diminution des fonctions pancréatiques.</a:t>
            </a:r>
          </a:p>
          <a:p>
            <a:pPr marL="228600" defTabSz="914400">
              <a:lnSpc>
                <a:spcPct val="90000"/>
              </a:lnSpc>
              <a:spcBef>
                <a:spcPts val="1000"/>
              </a:spcBef>
            </a:pPr>
            <a:r>
              <a:rPr lang="fr-FR" sz="1200" dirty="0"/>
              <a:t>La thyroïde est sensible au vieillissement (hypothyroïdie et hyperthyroïdie).</a:t>
            </a:r>
          </a:p>
          <a:p>
            <a:pPr marL="228600" defTabSz="914400">
              <a:lnSpc>
                <a:spcPct val="90000"/>
              </a:lnSpc>
              <a:spcBef>
                <a:spcPts val="1000"/>
              </a:spcBef>
            </a:pPr>
            <a:endParaRPr lang="fr-FR" sz="1200" dirty="0"/>
          </a:p>
          <a:p>
            <a:pPr marL="228600" defTabSz="914400">
              <a:lnSpc>
                <a:spcPct val="70000"/>
              </a:lnSpc>
              <a:spcBef>
                <a:spcPts val="1000"/>
              </a:spcBef>
            </a:pPr>
            <a:r>
              <a:rPr lang="fr-FR" b="1" dirty="0">
                <a:solidFill>
                  <a:srgbClr val="800080"/>
                </a:solidFill>
              </a:rPr>
              <a:t>Appareil uro-génital :</a:t>
            </a:r>
          </a:p>
          <a:p>
            <a:pPr marL="228600" defTabSz="914400">
              <a:lnSpc>
                <a:spcPct val="90000"/>
              </a:lnSpc>
              <a:spcBef>
                <a:spcPts val="1000"/>
              </a:spcBef>
            </a:pPr>
            <a:r>
              <a:rPr lang="fr-FR" sz="1200" dirty="0"/>
              <a:t>L’incontinence urinaire (perte incontrôlable d’urine) est fréquente lors du  vieillissement.</a:t>
            </a:r>
          </a:p>
        </p:txBody>
      </p:sp>
    </p:spTree>
    <p:extLst>
      <p:ext uri="{BB962C8B-B14F-4D97-AF65-F5344CB8AC3E}">
        <p14:creationId xmlns:p14="http://schemas.microsoft.com/office/powerpoint/2010/main" val="148511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b="1" dirty="0">
                <a:solidFill>
                  <a:srgbClr val="463D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</a:rPr>
              <a:t>La perte d’autonomie :</a:t>
            </a:r>
            <a:br>
              <a:rPr lang="fr-FR" sz="2300" b="1" dirty="0">
                <a:solidFill>
                  <a:srgbClr val="463D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</a:rPr>
            </a:br>
            <a:r>
              <a:rPr lang="fr-FR" dirty="0"/>
              <a:t>	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88741"/>
            <a:ext cx="11150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La perte d’autonomie est liée au vieillissement mais surtout aux différentes pathologies chroniques qui atteignent le sujet âgé.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Elle se manifeste par :</a:t>
            </a: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difficultés pour les gestes de la vie quotidienne :</a:t>
            </a:r>
          </a:p>
          <a:p>
            <a:pPr marL="0" indent="0">
              <a:buNone/>
            </a:pPr>
            <a:r>
              <a:rPr lang="fr-FR" dirty="0"/>
              <a:t>	- toilette, habillage, alimentation, préparation et prise des repas, élimination des besoins</a:t>
            </a:r>
          </a:p>
          <a:p>
            <a:pPr marL="0" indent="0">
              <a:buNone/>
            </a:pPr>
            <a:r>
              <a:rPr lang="fr-FR" dirty="0"/>
              <a:t>	- communication, gestion des médicaments et administrative, déplacements intérieurs 	  et extérieurs</a:t>
            </a: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troubles de la marche</a:t>
            </a:r>
          </a:p>
          <a:p>
            <a:r>
              <a:rPr lang="fr-F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troubles psychologiques</a:t>
            </a:r>
          </a:p>
          <a:p>
            <a:r>
              <a:rPr lang="fr-F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problèmes relationnels de la vie et les facteurs sociaux</a:t>
            </a:r>
          </a:p>
          <a:p>
            <a:r>
              <a:rPr lang="fr-F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malnutrition</a:t>
            </a:r>
          </a:p>
        </p:txBody>
      </p:sp>
    </p:spTree>
    <p:extLst>
      <p:ext uri="{BB962C8B-B14F-4D97-AF65-F5344CB8AC3E}">
        <p14:creationId xmlns:p14="http://schemas.microsoft.com/office/powerpoint/2010/main" val="160290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8817" y="566586"/>
            <a:ext cx="10515600" cy="1961284"/>
          </a:xfrm>
        </p:spPr>
        <p:txBody>
          <a:bodyPr>
            <a:normAutofit/>
          </a:bodyPr>
          <a:lstStyle/>
          <a:p>
            <a:pPr marL="0" indent="0" defTabSz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25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  <a:ea typeface="+mj-ea"/>
                <a:cs typeface="+mj-cs"/>
              </a:rPr>
              <a:t>2.   Le simulateur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</a:rPr>
              <a:t>Ensemble de différents dispositifs afin de simuler les effets de la diminution des capacités motrices et sensorielles en lien avec le vieillissement. 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</a:endParaRPr>
          </a:p>
          <a:p>
            <a:endParaRPr lang="fr-FR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084" y="2392218"/>
            <a:ext cx="9345832" cy="41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9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465" y="727335"/>
            <a:ext cx="5818909" cy="23360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374" y="1"/>
            <a:ext cx="5553273" cy="23360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t="11339"/>
          <a:stretch/>
        </p:blipFill>
        <p:spPr>
          <a:xfrm>
            <a:off x="7465307" y="1995805"/>
            <a:ext cx="4518976" cy="24884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t="13023" r="3915" b="2785"/>
          <a:stretch/>
        </p:blipFill>
        <p:spPr>
          <a:xfrm>
            <a:off x="7654751" y="4484255"/>
            <a:ext cx="4537249" cy="237374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09" y="3450935"/>
            <a:ext cx="5731265" cy="246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62311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6699"/>
                </a:solidFill>
                <a:latin typeface="Overlock"/>
                <a:ea typeface="+mn-ea"/>
                <a:cs typeface="+mn-cs"/>
              </a:rPr>
              <a:t>II. Des ateliers , un parcours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487874"/>
            <a:ext cx="10661823" cy="47234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 de séances de simulation. Comment utiliser le simulateur ?  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 </a:t>
            </a:r>
            <a:r>
              <a:rPr lang="fr-FR" sz="3800" b="1" dirty="0">
                <a:solidFill>
                  <a:srgbClr val="800080"/>
                </a:solidFill>
              </a:rPr>
              <a:t>En binômes : « aidé – aidant » puis échange de rôle. </a:t>
            </a:r>
          </a:p>
          <a:p>
            <a:pPr marL="0" indent="0">
              <a:buNone/>
            </a:pPr>
            <a:r>
              <a:rPr lang="fr-FR" sz="3800" dirty="0"/>
              <a:t>    Une personne revêt le simulateur – son collègue joue le rôle du soignant ou  aidant</a:t>
            </a:r>
            <a:r>
              <a:rPr lang="fr-FR" dirty="0"/>
              <a:t>. </a:t>
            </a:r>
          </a:p>
          <a:p>
            <a:pPr marL="0" indent="0">
              <a:buNone/>
            </a:pPr>
            <a:r>
              <a:rPr lang="fr-FR" sz="3800" dirty="0"/>
              <a:t>    Puis les utilisateurs changent de rôle. 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sz="3900" b="1" dirty="0">
                <a:solidFill>
                  <a:srgbClr val="800080"/>
                </a:solidFill>
              </a:rPr>
              <a:t>Organiser différents ateliers :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3300" dirty="0"/>
              <a:t>Au lit : se lever – se coucher  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3300" dirty="0"/>
              <a:t>S’habiller – se déshabiller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3300" dirty="0"/>
              <a:t>Se laver les mains – s’installer aux toilettes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3300" dirty="0"/>
              <a:t>Ouverture et fermeture de porte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3300" dirty="0"/>
              <a:t>Marcher – monter, descendre les escaliers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3300" dirty="0"/>
              <a:t>Ramasser des objets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3300" dirty="0"/>
              <a:t>Manger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3300" dirty="0"/>
              <a:t>Ecrire – lire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3300" dirty="0"/>
              <a:t>Téléphoner </a:t>
            </a:r>
            <a:r>
              <a:rPr lang="fr-FR" sz="3300" dirty="0" err="1"/>
              <a:t>etc</a:t>
            </a:r>
            <a:r>
              <a:rPr lang="fr-FR" sz="3300" dirty="0"/>
              <a:t> …</a:t>
            </a:r>
          </a:p>
          <a:p>
            <a:pPr lvl="1">
              <a:buFontTx/>
              <a:buChar char="-"/>
            </a:pPr>
            <a:endParaRPr lang="fr-FR" dirty="0"/>
          </a:p>
          <a:p>
            <a:pPr lvl="1"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46771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857</Words>
  <Application>Microsoft Office PowerPoint</Application>
  <PresentationFormat>Grand écran</PresentationFormat>
  <Paragraphs>110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Overlock</vt:lpstr>
      <vt:lpstr>Times New Roman</vt:lpstr>
      <vt:lpstr>Wingdings</vt:lpstr>
      <vt:lpstr>Thème Office</vt:lpstr>
      <vt:lpstr>Simulateur de vieillissement</vt:lpstr>
      <vt:lpstr>Objectif des séances </vt:lpstr>
      <vt:lpstr>Proposition de déroulé d’une séance </vt:lpstr>
      <vt:lpstr> I.  Introduction – présentation       </vt:lpstr>
      <vt:lpstr>Présentation PowerPoint</vt:lpstr>
      <vt:lpstr>La perte d’autonomie :  </vt:lpstr>
      <vt:lpstr>Présentation PowerPoint</vt:lpstr>
      <vt:lpstr>Présentation PowerPoint</vt:lpstr>
      <vt:lpstr>II. Des ateliers , un parcours</vt:lpstr>
      <vt:lpstr>III  Debriefing - échanges</vt:lpstr>
      <vt:lpstr>IV Evaluation </vt:lpstr>
    </vt:vector>
  </TitlesOfParts>
  <Company>CHANGE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du vieillissement</dc:title>
  <dc:creator>Maud DEVIS</dc:creator>
  <cp:lastModifiedBy>Maud DEVIS</cp:lastModifiedBy>
  <cp:revision>25</cp:revision>
  <dcterms:created xsi:type="dcterms:W3CDTF">2018-02-27T12:07:40Z</dcterms:created>
  <dcterms:modified xsi:type="dcterms:W3CDTF">2025-01-10T15:34:34Z</dcterms:modified>
</cp:coreProperties>
</file>