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9" r:id="rId4"/>
    <p:sldId id="265" r:id="rId5"/>
    <p:sldId id="261" r:id="rId6"/>
    <p:sldId id="262" r:id="rId7"/>
    <p:sldId id="266" r:id="rId8"/>
  </p:sldIdLst>
  <p:sldSz cx="12192000" cy="6858000"/>
  <p:notesSz cx="6797675"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99"/>
    <a:srgbClr val="800080"/>
    <a:srgbClr val="9900CC"/>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2" autoAdjust="0"/>
    <p:restoredTop sz="94660"/>
  </p:normalViewPr>
  <p:slideViewPr>
    <p:cSldViewPr snapToGrid="0">
      <p:cViewPr varScale="1">
        <p:scale>
          <a:sx n="68" d="100"/>
          <a:sy n="68" d="100"/>
        </p:scale>
        <p:origin x="59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5/2/2023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5/2/2023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5/2/2023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5/2/2023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764DE79-268F-4C1A-8933-263129D2AF90}" type="datetimeFigureOut">
              <a:rPr lang="en-US" dirty="0"/>
              <a:t>5/2/2023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5/2/2023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5/2/2023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5/2/2023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5/2/2023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C764DE79-268F-4C1A-8933-263129D2AF90}" type="datetimeFigureOut">
              <a:rPr lang="en-US" dirty="0"/>
              <a:t>5/2/2023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C764DE79-268F-4C1A-8933-263129D2AF90}" type="datetimeFigureOut">
              <a:rPr lang="en-US" dirty="0"/>
              <a:t>5/2/2023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5/2/2023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5.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Autofit/>
          </a:bodyPr>
          <a:lstStyle/>
          <a:p>
            <a:r>
              <a:rPr lang="fr-FR" sz="8800" i="1" dirty="0">
                <a:solidFill>
                  <a:srgbClr val="006699"/>
                </a:solidFill>
                <a:effectLst>
                  <a:outerShdw blurRad="38100" dist="38100" dir="2700000" algn="tl">
                    <a:srgbClr val="000000">
                      <a:alpha val="43137"/>
                    </a:srgbClr>
                  </a:outerShdw>
                </a:effectLst>
              </a:rPr>
              <a:t>Simulateur de vieillissement</a:t>
            </a:r>
          </a:p>
        </p:txBody>
      </p:sp>
      <p:sp>
        <p:nvSpPr>
          <p:cNvPr id="3" name="Sous-titre 2"/>
          <p:cNvSpPr>
            <a:spLocks noGrp="1"/>
          </p:cNvSpPr>
          <p:nvPr>
            <p:ph type="subTitle" idx="1"/>
          </p:nvPr>
        </p:nvSpPr>
        <p:spPr/>
        <p:txBody>
          <a:bodyPr>
            <a:normAutofit/>
          </a:bodyPr>
          <a:lstStyle/>
          <a:p>
            <a:r>
              <a:rPr lang="fr-FR" sz="6000" dirty="0">
                <a:solidFill>
                  <a:srgbClr val="800080"/>
                </a:solidFill>
              </a:rPr>
              <a:t>Guide d’utilisation</a:t>
            </a:r>
          </a:p>
        </p:txBody>
      </p:sp>
    </p:spTree>
    <p:extLst>
      <p:ext uri="{BB962C8B-B14F-4D97-AF65-F5344CB8AC3E}">
        <p14:creationId xmlns:p14="http://schemas.microsoft.com/office/powerpoint/2010/main" val="3784643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solidFill>
                  <a:srgbClr val="800080"/>
                </a:solidFill>
                <a:latin typeface="Overlock"/>
                <a:ea typeface="+mn-ea"/>
                <a:cs typeface="+mn-cs"/>
              </a:rPr>
              <a:t>Objectif</a:t>
            </a:r>
          </a:p>
        </p:txBody>
      </p:sp>
      <p:sp>
        <p:nvSpPr>
          <p:cNvPr id="3" name="Espace réservé du contenu 2"/>
          <p:cNvSpPr>
            <a:spLocks noGrp="1"/>
          </p:cNvSpPr>
          <p:nvPr>
            <p:ph idx="1"/>
          </p:nvPr>
        </p:nvSpPr>
        <p:spPr/>
        <p:txBody>
          <a:bodyPr/>
          <a:lstStyle/>
          <a:p>
            <a:pPr marL="0" indent="0">
              <a:buNone/>
            </a:pPr>
            <a:r>
              <a:rPr lang="fr-FR" dirty="0">
                <a:solidFill>
                  <a:srgbClr val="463D40"/>
                </a:solidFill>
                <a:latin typeface="Overlock"/>
              </a:rPr>
              <a:t>Permettre aux participants de se mettre à la place d’une personne âgée pour :</a:t>
            </a:r>
          </a:p>
          <a:p>
            <a:pPr marL="0" indent="0">
              <a:buNone/>
            </a:pPr>
            <a:endParaRPr lang="fr-FR" dirty="0">
              <a:solidFill>
                <a:srgbClr val="463D40"/>
              </a:solidFill>
              <a:latin typeface="Overlock"/>
            </a:endParaRPr>
          </a:p>
          <a:p>
            <a:r>
              <a:rPr lang="fr-FR" dirty="0">
                <a:solidFill>
                  <a:srgbClr val="463D40"/>
                </a:solidFill>
                <a:latin typeface="Overlock"/>
              </a:rPr>
              <a:t>Mieux comprendre et appréhender les difficultés quotidiennes rencontrées par les personnes âgées</a:t>
            </a:r>
          </a:p>
          <a:p>
            <a:r>
              <a:rPr lang="fr-FR" dirty="0">
                <a:solidFill>
                  <a:srgbClr val="463D40"/>
                </a:solidFill>
                <a:latin typeface="Overlock"/>
              </a:rPr>
              <a:t>Engager une réflexion sur la manière d’accompagner les personnes âgées et/ou sur leur organisation quotidienne.</a:t>
            </a:r>
            <a:endParaRPr lang="fr-FR" dirty="0"/>
          </a:p>
        </p:txBody>
      </p:sp>
    </p:spTree>
    <p:extLst>
      <p:ext uri="{BB962C8B-B14F-4D97-AF65-F5344CB8AC3E}">
        <p14:creationId xmlns:p14="http://schemas.microsoft.com/office/powerpoint/2010/main" val="2524705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A53AFA8-3D7C-4B41-A6A1-60E0A701EB7F}"/>
              </a:ext>
            </a:extLst>
          </p:cNvPr>
          <p:cNvSpPr>
            <a:spLocks noGrp="1"/>
          </p:cNvSpPr>
          <p:nvPr>
            <p:ph type="title"/>
          </p:nvPr>
        </p:nvSpPr>
        <p:spPr>
          <a:xfrm>
            <a:off x="1507503" y="200902"/>
            <a:ext cx="10515600" cy="1325563"/>
          </a:xfrm>
        </p:spPr>
        <p:txBody>
          <a:bodyPr/>
          <a:lstStyle/>
          <a:p>
            <a:pPr lvl="0" defTabSz="457200">
              <a:lnSpc>
                <a:spcPct val="120000"/>
              </a:lnSpc>
              <a:spcBef>
                <a:spcPts val="0"/>
              </a:spcBef>
            </a:pPr>
            <a:r>
              <a:rPr lang="fr-FR" sz="2300" b="1" dirty="0">
                <a:solidFill>
                  <a:srgbClr val="463D40"/>
                </a:solidFill>
                <a:effectLst>
                  <a:outerShdw blurRad="38100" dist="38100" dir="2700000" algn="tl">
                    <a:srgbClr val="000000">
                      <a:alpha val="43137"/>
                    </a:srgbClr>
                  </a:outerShdw>
                </a:effectLst>
                <a:latin typeface="Overlock"/>
                <a:ea typeface="+mn-ea"/>
                <a:cs typeface="+mn-cs"/>
              </a:rPr>
              <a:t>Les effets du vieillissement :</a:t>
            </a:r>
            <a:br>
              <a:rPr lang="fr-FR" sz="2300" b="1" dirty="0">
                <a:solidFill>
                  <a:srgbClr val="463D40"/>
                </a:solidFill>
                <a:effectLst>
                  <a:outerShdw blurRad="38100" dist="38100" dir="2700000" algn="tl">
                    <a:srgbClr val="000000">
                      <a:alpha val="43137"/>
                    </a:srgbClr>
                  </a:outerShdw>
                </a:effectLst>
                <a:latin typeface="Overlock"/>
                <a:ea typeface="+mn-ea"/>
                <a:cs typeface="+mn-cs"/>
              </a:rPr>
            </a:br>
            <a:endParaRPr lang="fr-FR" dirty="0"/>
          </a:p>
        </p:txBody>
      </p:sp>
      <p:sp>
        <p:nvSpPr>
          <p:cNvPr id="3" name="Espace réservé du contenu 2">
            <a:extLst>
              <a:ext uri="{FF2B5EF4-FFF2-40B4-BE49-F238E27FC236}">
                <a16:creationId xmlns:a16="http://schemas.microsoft.com/office/drawing/2014/main" id="{232E59D6-0F45-469F-9D79-1C25E9459307}"/>
              </a:ext>
            </a:extLst>
          </p:cNvPr>
          <p:cNvSpPr>
            <a:spLocks noGrp="1"/>
          </p:cNvSpPr>
          <p:nvPr>
            <p:ph idx="1"/>
          </p:nvPr>
        </p:nvSpPr>
        <p:spPr>
          <a:xfrm>
            <a:off x="1092725" y="1115748"/>
            <a:ext cx="5257800" cy="4351338"/>
          </a:xfrm>
        </p:spPr>
        <p:txBody>
          <a:bodyPr>
            <a:normAutofit fontScale="85000" lnSpcReduction="10000"/>
          </a:bodyPr>
          <a:lstStyle/>
          <a:p>
            <a:r>
              <a:rPr lang="fr-FR" sz="2000" b="1" dirty="0">
                <a:solidFill>
                  <a:srgbClr val="800080"/>
                </a:solidFill>
                <a:effectLst>
                  <a:outerShdw blurRad="38100" dist="38100" dir="2700000" algn="tl">
                    <a:srgbClr val="000000">
                      <a:alpha val="43137"/>
                    </a:srgbClr>
                  </a:outerShdw>
                </a:effectLst>
              </a:rPr>
              <a:t>La perte musculaire </a:t>
            </a:r>
            <a:endParaRPr lang="fr-FR" sz="1400" b="1" dirty="0">
              <a:solidFill>
                <a:srgbClr val="800080"/>
              </a:solidFill>
              <a:effectLst>
                <a:outerShdw blurRad="38100" dist="38100" dir="2700000" algn="tl">
                  <a:srgbClr val="000000">
                    <a:alpha val="43137"/>
                  </a:srgbClr>
                </a:outerShdw>
              </a:effectLst>
            </a:endParaRPr>
          </a:p>
          <a:p>
            <a:pPr marL="0" indent="0">
              <a:buNone/>
            </a:pPr>
            <a:r>
              <a:rPr lang="fr-FR" sz="1800" dirty="0"/>
              <a:t>un phénomène qui commence après 30 ans et se poursuit toute la vie. Au cours de ce processus, la masse de tissu musculaire ainsi que le nombre et la taille des fibres musculaires diminuent progressivement. Le résultat est </a:t>
            </a:r>
            <a:r>
              <a:rPr lang="fr-FR" sz="1800" b="1" u="sng" dirty="0"/>
              <a:t>une perte progressive de la masse et de la force musculaires</a:t>
            </a:r>
            <a:r>
              <a:rPr lang="fr-FR" sz="1800" dirty="0"/>
              <a:t>. Cette perte légère de la force musculaire augmente la contrainte sur certaines articulations (comme les genoux) et peut prédisposer la personne à l’arthrite ou à une chute. </a:t>
            </a:r>
          </a:p>
          <a:p>
            <a:pPr marL="0" indent="0">
              <a:buNone/>
            </a:pPr>
            <a:r>
              <a:rPr lang="fr-FR" sz="1600" dirty="0">
                <a:solidFill>
                  <a:srgbClr val="006699"/>
                </a:solidFill>
              </a:rPr>
              <a:t>Heureusement, une activité physique régulière peut permettre d’éviter partiellement la perte de la masse et de la force musculaires ou au moins les retarder considérablement</a:t>
            </a:r>
            <a:r>
              <a:rPr lang="fr-FR" sz="2400" dirty="0">
                <a:solidFill>
                  <a:srgbClr val="006699"/>
                </a:solidFill>
              </a:rPr>
              <a:t>. </a:t>
            </a:r>
          </a:p>
          <a:p>
            <a:r>
              <a:rPr lang="fr-FR" sz="2100" b="1" dirty="0">
                <a:solidFill>
                  <a:srgbClr val="800080"/>
                </a:solidFill>
                <a:effectLst>
                  <a:outerShdw blurRad="38100" dist="38100" dir="2700000" algn="tl">
                    <a:srgbClr val="000000">
                      <a:alpha val="43137"/>
                    </a:srgbClr>
                  </a:outerShdw>
                </a:effectLst>
              </a:rPr>
              <a:t>Os  : </a:t>
            </a:r>
            <a:r>
              <a:rPr lang="fr-FR" sz="1800" dirty="0"/>
              <a:t>perte de masse osseuse (environ 0,5 % par an à partir de 20 ans)  L’ostéoporose est liée à la diminution de la trame protéique des os (provoquant des tassements vertébraux, des fractures du col du fémur, des poignets, …)</a:t>
            </a:r>
          </a:p>
          <a:p>
            <a:r>
              <a:rPr lang="fr-FR" sz="2100" b="1" dirty="0">
                <a:solidFill>
                  <a:srgbClr val="800080"/>
                </a:solidFill>
                <a:effectLst>
                  <a:outerShdw blurRad="38100" dist="38100" dir="2700000" algn="tl">
                    <a:srgbClr val="000000">
                      <a:alpha val="43137"/>
                    </a:srgbClr>
                  </a:outerShdw>
                </a:effectLst>
              </a:rPr>
              <a:t>Articulations </a:t>
            </a:r>
            <a:r>
              <a:rPr lang="fr-FR" sz="1200" b="1" i="1" dirty="0">
                <a:solidFill>
                  <a:srgbClr val="FF00FF"/>
                </a:solidFill>
              </a:rPr>
              <a:t>:</a:t>
            </a:r>
            <a:r>
              <a:rPr lang="fr-FR" sz="1200" dirty="0">
                <a:solidFill>
                  <a:prstClr val="black"/>
                </a:solidFill>
              </a:rPr>
              <a:t> </a:t>
            </a:r>
            <a:r>
              <a:rPr lang="fr-FR" sz="1800" dirty="0"/>
              <a:t>se détruisent dû au vieillissement -&gt;  l’arthrose provoque des douleurs, des impotences fonctionnelles, des déformations.</a:t>
            </a:r>
          </a:p>
          <a:p>
            <a:pPr marL="0" indent="0">
              <a:buNone/>
            </a:pPr>
            <a:endParaRPr lang="fr-FR" sz="2400" dirty="0">
              <a:solidFill>
                <a:srgbClr val="006699"/>
              </a:solidFill>
            </a:endParaRPr>
          </a:p>
          <a:p>
            <a:pPr marL="0" indent="0">
              <a:buNone/>
            </a:pPr>
            <a:endParaRPr lang="fr-FR" sz="2400" dirty="0">
              <a:solidFill>
                <a:srgbClr val="006699"/>
              </a:solidFill>
            </a:endParaRPr>
          </a:p>
        </p:txBody>
      </p:sp>
      <p:sp>
        <p:nvSpPr>
          <p:cNvPr id="4" name="ZoneTexte 3">
            <a:extLst>
              <a:ext uri="{FF2B5EF4-FFF2-40B4-BE49-F238E27FC236}">
                <a16:creationId xmlns:a16="http://schemas.microsoft.com/office/drawing/2014/main" id="{26F0E5A6-C3BF-48C0-BB24-D826C2B72A1C}"/>
              </a:ext>
            </a:extLst>
          </p:cNvPr>
          <p:cNvSpPr txBox="1"/>
          <p:nvPr/>
        </p:nvSpPr>
        <p:spPr>
          <a:xfrm>
            <a:off x="6350525" y="497832"/>
            <a:ext cx="4426669" cy="2630977"/>
          </a:xfrm>
          <a:prstGeom prst="rect">
            <a:avLst/>
          </a:prstGeom>
          <a:noFill/>
        </p:spPr>
        <p:txBody>
          <a:bodyPr wrap="square" rtlCol="0">
            <a:spAutoFit/>
          </a:bodyPr>
          <a:lstStyle/>
          <a:p>
            <a:pPr marL="514350" lvl="0" indent="-285750" defTabSz="914400">
              <a:lnSpc>
                <a:spcPct val="90000"/>
              </a:lnSpc>
              <a:spcBef>
                <a:spcPts val="1000"/>
              </a:spcBef>
              <a:buFont typeface="Arial" panose="020B0604020202020204" pitchFamily="34" charset="0"/>
              <a:buChar char="•"/>
            </a:pPr>
            <a:r>
              <a:rPr lang="fr-FR" sz="1700" b="1" dirty="0">
                <a:solidFill>
                  <a:srgbClr val="800080"/>
                </a:solidFill>
                <a:effectLst>
                  <a:outerShdw blurRad="38100" dist="38100" dir="2700000" algn="tl">
                    <a:srgbClr val="000000">
                      <a:alpha val="43137"/>
                    </a:srgbClr>
                  </a:outerShdw>
                </a:effectLst>
              </a:rPr>
              <a:t>Organes des sens :</a:t>
            </a:r>
          </a:p>
          <a:p>
            <a:pPr marL="228600" lvl="0" defTabSz="914400">
              <a:lnSpc>
                <a:spcPct val="90000"/>
              </a:lnSpc>
              <a:spcBef>
                <a:spcPts val="1000"/>
              </a:spcBef>
            </a:pPr>
            <a:r>
              <a:rPr lang="fr-FR" sz="1500" b="1" u="sng" dirty="0"/>
              <a:t>Audition : </a:t>
            </a:r>
            <a:r>
              <a:rPr lang="fr-FR" sz="1500" dirty="0"/>
              <a:t>diminution de l’audition, presbyacousie.</a:t>
            </a:r>
          </a:p>
          <a:p>
            <a:pPr marL="228600" lvl="0" defTabSz="914400">
              <a:lnSpc>
                <a:spcPct val="90000"/>
              </a:lnSpc>
              <a:spcBef>
                <a:spcPts val="1000"/>
              </a:spcBef>
            </a:pPr>
            <a:r>
              <a:rPr lang="fr-FR" sz="1500" b="1" u="sng" dirty="0"/>
              <a:t>Vue : </a:t>
            </a:r>
            <a:r>
              <a:rPr lang="fr-FR" sz="1500" dirty="0"/>
              <a:t>presbytie, glaucome (hypertension dans l’œil), cataracte, DMLA (Dégénérescence Maculaire Liée à l’Âge), rétinopathie (secondaire au diabète).</a:t>
            </a:r>
          </a:p>
          <a:p>
            <a:pPr marL="228600" lvl="0" defTabSz="914400">
              <a:lnSpc>
                <a:spcPct val="90000"/>
              </a:lnSpc>
              <a:spcBef>
                <a:spcPts val="1000"/>
              </a:spcBef>
            </a:pPr>
            <a:r>
              <a:rPr lang="fr-FR" sz="1500" b="1" u="sng" dirty="0"/>
              <a:t>Goût </a:t>
            </a:r>
            <a:r>
              <a:rPr lang="fr-FR" sz="1500" dirty="0"/>
              <a:t>: peut changer avec l’âge.</a:t>
            </a:r>
          </a:p>
          <a:p>
            <a:pPr marL="228600" lvl="0" defTabSz="914400">
              <a:lnSpc>
                <a:spcPct val="90000"/>
              </a:lnSpc>
              <a:spcBef>
                <a:spcPts val="1000"/>
              </a:spcBef>
            </a:pPr>
            <a:r>
              <a:rPr lang="fr-FR" sz="1500" b="1" u="sng" dirty="0"/>
              <a:t>Odorat : </a:t>
            </a:r>
            <a:r>
              <a:rPr lang="fr-FR" sz="1500" dirty="0"/>
              <a:t>se perd un peu avec l’âge.</a:t>
            </a:r>
          </a:p>
          <a:p>
            <a:pPr marL="228600" lvl="0" defTabSz="914400">
              <a:lnSpc>
                <a:spcPct val="90000"/>
              </a:lnSpc>
              <a:spcBef>
                <a:spcPts val="1000"/>
              </a:spcBef>
            </a:pPr>
            <a:r>
              <a:rPr lang="fr-FR" sz="1500" b="1" u="sng" dirty="0"/>
              <a:t>Toucher : </a:t>
            </a:r>
            <a:r>
              <a:rPr lang="fr-FR" sz="1500" dirty="0"/>
              <a:t>devient très important avec l’âge et se modifie un peu.</a:t>
            </a:r>
          </a:p>
        </p:txBody>
      </p:sp>
      <p:sp>
        <p:nvSpPr>
          <p:cNvPr id="5" name="ZoneTexte 4">
            <a:extLst>
              <a:ext uri="{FF2B5EF4-FFF2-40B4-BE49-F238E27FC236}">
                <a16:creationId xmlns:a16="http://schemas.microsoft.com/office/drawing/2014/main" id="{3D9D3765-02BE-48E0-9A48-BC24A175B479}"/>
              </a:ext>
            </a:extLst>
          </p:cNvPr>
          <p:cNvSpPr txBox="1"/>
          <p:nvPr/>
        </p:nvSpPr>
        <p:spPr>
          <a:xfrm>
            <a:off x="6350525" y="3291417"/>
            <a:ext cx="5093616" cy="2793585"/>
          </a:xfrm>
          <a:prstGeom prst="rect">
            <a:avLst/>
          </a:prstGeom>
          <a:noFill/>
        </p:spPr>
        <p:txBody>
          <a:bodyPr wrap="square" rtlCol="0">
            <a:spAutoFit/>
          </a:bodyPr>
          <a:lstStyle/>
          <a:p>
            <a:pPr marL="514350" lvl="0" indent="-285750" defTabSz="914400">
              <a:lnSpc>
                <a:spcPct val="90000"/>
              </a:lnSpc>
              <a:spcBef>
                <a:spcPts val="1000"/>
              </a:spcBef>
              <a:buFont typeface="Arial" panose="020B0604020202020204" pitchFamily="34" charset="0"/>
              <a:buChar char="•"/>
            </a:pPr>
            <a:r>
              <a:rPr lang="fr-FR" sz="1700" b="1" dirty="0">
                <a:solidFill>
                  <a:srgbClr val="800080"/>
                </a:solidFill>
                <a:effectLst>
                  <a:outerShdw blurRad="38100" dist="38100" dir="2700000" algn="tl">
                    <a:srgbClr val="000000">
                      <a:alpha val="43137"/>
                    </a:srgbClr>
                  </a:outerShdw>
                </a:effectLst>
              </a:rPr>
              <a:t>Système nerveux :</a:t>
            </a:r>
          </a:p>
          <a:p>
            <a:pPr marL="228600" lvl="0" indent="114300" defTabSz="914400">
              <a:lnSpc>
                <a:spcPct val="90000"/>
              </a:lnSpc>
              <a:spcBef>
                <a:spcPts val="1000"/>
              </a:spcBef>
              <a:buFont typeface="Arial" panose="020B0604020202020204" pitchFamily="34" charset="0"/>
              <a:buChar char="•"/>
            </a:pPr>
            <a:r>
              <a:rPr lang="fr-FR" sz="1400" dirty="0"/>
              <a:t>diminution des performances cérébrales (difficulté de mise en situation nouvelle, perte de mémoire, encodage, lenteur dans l’exécution des gestes, …)</a:t>
            </a:r>
          </a:p>
          <a:p>
            <a:pPr marL="228600" lvl="0" indent="114300" defTabSz="914400">
              <a:lnSpc>
                <a:spcPct val="90000"/>
              </a:lnSpc>
              <a:spcBef>
                <a:spcPts val="1000"/>
              </a:spcBef>
              <a:buFont typeface="Arial" panose="020B0604020202020204" pitchFamily="34" charset="0"/>
              <a:buChar char="•"/>
            </a:pPr>
            <a:r>
              <a:rPr lang="fr-FR" sz="1400" dirty="0"/>
              <a:t>Pathologies : Confusion mentale, tableau démentiel (ex :maladie d’Alzheimer), dépression, maladie de Parkinson, rigidité, tremblements, syndrome de glissement (évolue en 48 heures source de 90 % des décès), syndrome de régression aiguë, …</a:t>
            </a:r>
          </a:p>
          <a:p>
            <a:pPr marL="228600" lvl="0" defTabSz="914400">
              <a:lnSpc>
                <a:spcPct val="90000"/>
              </a:lnSpc>
              <a:spcBef>
                <a:spcPts val="1000"/>
              </a:spcBef>
            </a:pPr>
            <a:endParaRPr lang="fr-FR" sz="1200" dirty="0">
              <a:solidFill>
                <a:prstClr val="black"/>
              </a:solidFill>
            </a:endParaRPr>
          </a:p>
          <a:p>
            <a:pPr marL="228600" lvl="0" defTabSz="914400">
              <a:lnSpc>
                <a:spcPct val="90000"/>
              </a:lnSpc>
              <a:spcBef>
                <a:spcPts val="1000"/>
              </a:spcBef>
            </a:pPr>
            <a:r>
              <a:rPr lang="fr-FR" sz="1700" b="1" dirty="0">
                <a:solidFill>
                  <a:srgbClr val="800080"/>
                </a:solidFill>
                <a:effectLst>
                  <a:outerShdw blurRad="38100" dist="38100" dir="2700000" algn="tl">
                    <a:srgbClr val="000000">
                      <a:alpha val="43137"/>
                    </a:srgbClr>
                  </a:outerShdw>
                </a:effectLst>
              </a:rPr>
              <a:t>Etc…</a:t>
            </a:r>
          </a:p>
        </p:txBody>
      </p:sp>
    </p:spTree>
    <p:extLst>
      <p:ext uri="{BB962C8B-B14F-4D97-AF65-F5344CB8AC3E}">
        <p14:creationId xmlns:p14="http://schemas.microsoft.com/office/powerpoint/2010/main" val="932598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5700" y="355139"/>
            <a:ext cx="10515600" cy="1325563"/>
          </a:xfrm>
        </p:spPr>
        <p:txBody>
          <a:bodyPr/>
          <a:lstStyle/>
          <a:p>
            <a:r>
              <a:rPr lang="fr-FR" sz="2300" b="1" dirty="0">
                <a:solidFill>
                  <a:srgbClr val="463D40"/>
                </a:solidFill>
                <a:effectLst>
                  <a:outerShdw blurRad="38100" dist="38100" dir="2700000" algn="tl">
                    <a:srgbClr val="000000">
                      <a:alpha val="43137"/>
                    </a:srgbClr>
                  </a:outerShdw>
                </a:effectLst>
                <a:latin typeface="Overlock"/>
                <a:ea typeface="+mn-ea"/>
                <a:cs typeface="+mn-cs"/>
              </a:rPr>
              <a:t>La perte d’autonomie :</a:t>
            </a:r>
            <a:br>
              <a:rPr lang="fr-FR" sz="2300" b="1" dirty="0">
                <a:solidFill>
                  <a:srgbClr val="463D40"/>
                </a:solidFill>
                <a:effectLst>
                  <a:outerShdw blurRad="38100" dist="38100" dir="2700000" algn="tl">
                    <a:srgbClr val="000000">
                      <a:alpha val="43137"/>
                    </a:srgbClr>
                  </a:outerShdw>
                </a:effectLst>
                <a:latin typeface="Overlock"/>
                <a:ea typeface="+mn-ea"/>
                <a:cs typeface="+mn-cs"/>
              </a:rPr>
            </a:br>
            <a:r>
              <a:rPr lang="fr-FR" dirty="0"/>
              <a:t>	</a:t>
            </a:r>
          </a:p>
        </p:txBody>
      </p:sp>
      <p:sp>
        <p:nvSpPr>
          <p:cNvPr id="3" name="Espace réservé du contenu 2"/>
          <p:cNvSpPr>
            <a:spLocks noGrp="1"/>
          </p:cNvSpPr>
          <p:nvPr>
            <p:ph idx="1"/>
          </p:nvPr>
        </p:nvSpPr>
        <p:spPr>
          <a:xfrm>
            <a:off x="960748" y="1469887"/>
            <a:ext cx="11150600" cy="4351338"/>
          </a:xfrm>
        </p:spPr>
        <p:txBody>
          <a:bodyPr>
            <a:normAutofit fontScale="77500" lnSpcReduction="20000"/>
          </a:bodyPr>
          <a:lstStyle/>
          <a:p>
            <a:pPr marL="0" indent="0">
              <a:buNone/>
            </a:pPr>
            <a:r>
              <a:rPr lang="fr-FR" dirty="0"/>
              <a:t>La perte d’autonomie est liée au vieillissement mais surtout aux différentes pathologies chroniques qui atteignent le sujet âgé. </a:t>
            </a:r>
          </a:p>
          <a:p>
            <a:pPr marL="0" indent="0">
              <a:buNone/>
            </a:pPr>
            <a:endParaRPr lang="fr-FR" dirty="0"/>
          </a:p>
          <a:p>
            <a:pPr marL="0" indent="0">
              <a:buNone/>
            </a:pPr>
            <a:r>
              <a:rPr lang="fr-FR" dirty="0"/>
              <a:t>Elle se manifeste par :</a:t>
            </a:r>
          </a:p>
          <a:p>
            <a:r>
              <a:rPr lang="fr-FR" dirty="0">
                <a:effectLst>
                  <a:outerShdw blurRad="38100" dist="38100" dir="2700000" algn="tl">
                    <a:srgbClr val="000000">
                      <a:alpha val="43137"/>
                    </a:srgbClr>
                  </a:outerShdw>
                </a:effectLst>
              </a:rPr>
              <a:t>Des difficultés pour les gestes de la vie quotidienne :</a:t>
            </a:r>
          </a:p>
          <a:p>
            <a:pPr marL="0" indent="0">
              <a:buNone/>
            </a:pPr>
            <a:r>
              <a:rPr lang="fr-FR" dirty="0"/>
              <a:t>	- toilette, habillage, alimentation, préparation et prise des repas, élimination des besoins</a:t>
            </a:r>
          </a:p>
          <a:p>
            <a:pPr marL="0" indent="0">
              <a:buNone/>
            </a:pPr>
            <a:r>
              <a:rPr lang="fr-FR" dirty="0"/>
              <a:t>	- communication, gestion des médicaments et administrative, déplacements intérieurs 	  et extérieurs</a:t>
            </a:r>
          </a:p>
          <a:p>
            <a:r>
              <a:rPr lang="fr-FR" dirty="0">
                <a:effectLst>
                  <a:outerShdw blurRad="38100" dist="38100" dir="2700000" algn="tl">
                    <a:srgbClr val="000000">
                      <a:alpha val="43137"/>
                    </a:srgbClr>
                  </a:outerShdw>
                </a:effectLst>
              </a:rPr>
              <a:t>Des troubles de la marche</a:t>
            </a:r>
          </a:p>
          <a:p>
            <a:r>
              <a:rPr lang="fr-FR" sz="2900" dirty="0">
                <a:effectLst>
                  <a:outerShdw blurRad="38100" dist="38100" dir="2700000" algn="tl">
                    <a:srgbClr val="000000">
                      <a:alpha val="43137"/>
                    </a:srgbClr>
                  </a:outerShdw>
                </a:effectLst>
              </a:rPr>
              <a:t>Des troubles psychologiques</a:t>
            </a:r>
          </a:p>
          <a:p>
            <a:r>
              <a:rPr lang="fr-FR" sz="2900" dirty="0">
                <a:effectLst>
                  <a:outerShdw blurRad="38100" dist="38100" dir="2700000" algn="tl">
                    <a:srgbClr val="000000">
                      <a:alpha val="43137"/>
                    </a:srgbClr>
                  </a:outerShdw>
                </a:effectLst>
              </a:rPr>
              <a:t>Des problèmes relationnels de la vie et les facteurs sociaux</a:t>
            </a:r>
          </a:p>
          <a:p>
            <a:r>
              <a:rPr lang="fr-FR" sz="2900" dirty="0">
                <a:effectLst>
                  <a:outerShdw blurRad="38100" dist="38100" dir="2700000" algn="tl">
                    <a:srgbClr val="000000">
                      <a:alpha val="43137"/>
                    </a:srgbClr>
                  </a:outerShdw>
                </a:effectLst>
              </a:rPr>
              <a:t>Une malnutrition</a:t>
            </a:r>
          </a:p>
        </p:txBody>
      </p:sp>
    </p:spTree>
    <p:extLst>
      <p:ext uri="{BB962C8B-B14F-4D97-AF65-F5344CB8AC3E}">
        <p14:creationId xmlns:p14="http://schemas.microsoft.com/office/powerpoint/2010/main" val="16029007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28817" y="566586"/>
            <a:ext cx="10515600" cy="1961284"/>
          </a:xfrm>
        </p:spPr>
        <p:txBody>
          <a:bodyPr>
            <a:normAutofit lnSpcReduction="10000"/>
          </a:bodyPr>
          <a:lstStyle/>
          <a:p>
            <a:pPr marL="0" indent="0" defTabSz="457200">
              <a:lnSpc>
                <a:spcPct val="110000"/>
              </a:lnSpc>
              <a:spcBef>
                <a:spcPts val="0"/>
              </a:spcBef>
              <a:buNone/>
            </a:pPr>
            <a:r>
              <a:rPr lang="fr-FR" sz="4400" dirty="0">
                <a:solidFill>
                  <a:srgbClr val="800080"/>
                </a:solidFill>
                <a:latin typeface="Overlock"/>
              </a:rPr>
              <a:t>Le simulateur</a:t>
            </a:r>
          </a:p>
          <a:p>
            <a:pPr marL="0" indent="0">
              <a:buNone/>
            </a:pPr>
            <a:endParaRPr lang="fr-FR" dirty="0">
              <a:latin typeface="Arial" panose="020B0604020202020204" pitchFamily="34" charset="0"/>
            </a:endParaRPr>
          </a:p>
          <a:p>
            <a:pPr marL="0" indent="0">
              <a:buNone/>
            </a:pPr>
            <a:r>
              <a:rPr lang="fr-FR" sz="2200" dirty="0">
                <a:latin typeface="Arial" panose="020B0604020202020204" pitchFamily="34" charset="0"/>
              </a:rPr>
              <a:t>Ensemble de différents dispositifs afin de simuler les effets de la diminution des capacités motrices et sensorielles en lien avec le vieillissement. </a:t>
            </a:r>
          </a:p>
          <a:p>
            <a:pPr marL="0" indent="0">
              <a:buNone/>
            </a:pPr>
            <a:endParaRPr lang="fr-FR" dirty="0">
              <a:latin typeface="Arial" panose="020B0604020202020204" pitchFamily="34" charset="0"/>
            </a:endParaRPr>
          </a:p>
          <a:p>
            <a:endParaRPr lang="fr-FR" dirty="0">
              <a:latin typeface="Times New Roman" panose="02020603050405020304" pitchFamily="18" charset="0"/>
            </a:endParaRPr>
          </a:p>
          <a:p>
            <a:pPr marL="0" indent="0">
              <a:buNone/>
            </a:pPr>
            <a:endParaRPr lang="fr-FR" dirty="0">
              <a:latin typeface="Arial" panose="020B0604020202020204" pitchFamily="34" charset="0"/>
            </a:endParaRPr>
          </a:p>
          <a:p>
            <a:endParaRPr lang="fr-FR" dirty="0"/>
          </a:p>
        </p:txBody>
      </p:sp>
      <p:pic>
        <p:nvPicPr>
          <p:cNvPr id="4" name="Image 3"/>
          <p:cNvPicPr>
            <a:picLocks noChangeAspect="1"/>
          </p:cNvPicPr>
          <p:nvPr/>
        </p:nvPicPr>
        <p:blipFill>
          <a:blip r:embed="rId2"/>
          <a:stretch>
            <a:fillRect/>
          </a:stretch>
        </p:blipFill>
        <p:spPr>
          <a:xfrm>
            <a:off x="1680084" y="2392218"/>
            <a:ext cx="9345832" cy="4125191"/>
          </a:xfrm>
          <a:prstGeom prst="rect">
            <a:avLst/>
          </a:prstGeom>
        </p:spPr>
      </p:pic>
    </p:spTree>
    <p:extLst>
      <p:ext uri="{BB962C8B-B14F-4D97-AF65-F5344CB8AC3E}">
        <p14:creationId xmlns:p14="http://schemas.microsoft.com/office/powerpoint/2010/main" val="13845967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stretch>
            <a:fillRect/>
          </a:stretch>
        </p:blipFill>
        <p:spPr>
          <a:xfrm>
            <a:off x="346465" y="727335"/>
            <a:ext cx="5818909" cy="2336048"/>
          </a:xfrm>
          <a:prstGeom prst="rect">
            <a:avLst/>
          </a:prstGeom>
        </p:spPr>
      </p:pic>
      <p:pic>
        <p:nvPicPr>
          <p:cNvPr id="5" name="Image 4"/>
          <p:cNvPicPr>
            <a:picLocks noChangeAspect="1"/>
          </p:cNvPicPr>
          <p:nvPr/>
        </p:nvPicPr>
        <p:blipFill>
          <a:blip r:embed="rId3"/>
          <a:stretch>
            <a:fillRect/>
          </a:stretch>
        </p:blipFill>
        <p:spPr>
          <a:xfrm>
            <a:off x="6165374" y="1"/>
            <a:ext cx="5553273" cy="2336048"/>
          </a:xfrm>
          <a:prstGeom prst="rect">
            <a:avLst/>
          </a:prstGeom>
        </p:spPr>
      </p:pic>
      <p:pic>
        <p:nvPicPr>
          <p:cNvPr id="6" name="Image 5"/>
          <p:cNvPicPr>
            <a:picLocks noChangeAspect="1"/>
          </p:cNvPicPr>
          <p:nvPr/>
        </p:nvPicPr>
        <p:blipFill rotWithShape="1">
          <a:blip r:embed="rId4"/>
          <a:srcRect t="11339"/>
          <a:stretch/>
        </p:blipFill>
        <p:spPr>
          <a:xfrm>
            <a:off x="7465307" y="1995805"/>
            <a:ext cx="4518976" cy="2488450"/>
          </a:xfrm>
          <a:prstGeom prst="rect">
            <a:avLst/>
          </a:prstGeom>
        </p:spPr>
      </p:pic>
      <p:pic>
        <p:nvPicPr>
          <p:cNvPr id="7" name="Image 6"/>
          <p:cNvPicPr>
            <a:picLocks noChangeAspect="1"/>
          </p:cNvPicPr>
          <p:nvPr/>
        </p:nvPicPr>
        <p:blipFill rotWithShape="1">
          <a:blip r:embed="rId5"/>
          <a:srcRect t="13023" r="3915" b="2785"/>
          <a:stretch/>
        </p:blipFill>
        <p:spPr>
          <a:xfrm>
            <a:off x="7654751" y="4484255"/>
            <a:ext cx="4537249" cy="2373745"/>
          </a:xfrm>
          <a:prstGeom prst="rect">
            <a:avLst/>
          </a:prstGeom>
        </p:spPr>
      </p:pic>
      <p:pic>
        <p:nvPicPr>
          <p:cNvPr id="9" name="Image 8"/>
          <p:cNvPicPr>
            <a:picLocks noChangeAspect="1"/>
          </p:cNvPicPr>
          <p:nvPr/>
        </p:nvPicPr>
        <p:blipFill>
          <a:blip r:embed="rId6"/>
          <a:stretch>
            <a:fillRect/>
          </a:stretch>
        </p:blipFill>
        <p:spPr>
          <a:xfrm>
            <a:off x="434109" y="3450935"/>
            <a:ext cx="5731265" cy="2463865"/>
          </a:xfrm>
          <a:prstGeom prst="rect">
            <a:avLst/>
          </a:prstGeom>
        </p:spPr>
      </p:pic>
    </p:spTree>
    <p:extLst>
      <p:ext uri="{BB962C8B-B14F-4D97-AF65-F5344CB8AC3E}">
        <p14:creationId xmlns:p14="http://schemas.microsoft.com/office/powerpoint/2010/main" val="141850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62311"/>
            <a:ext cx="10515600" cy="1325563"/>
          </a:xfrm>
        </p:spPr>
        <p:txBody>
          <a:bodyPr>
            <a:normAutofit/>
          </a:bodyPr>
          <a:lstStyle/>
          <a:p>
            <a:r>
              <a:rPr lang="fr-FR" dirty="0">
                <a:solidFill>
                  <a:srgbClr val="800080"/>
                </a:solidFill>
                <a:latin typeface="Overlock"/>
                <a:ea typeface="+mn-ea"/>
                <a:cs typeface="+mn-cs"/>
              </a:rPr>
              <a:t>Des ateliers , un parcours</a:t>
            </a:r>
          </a:p>
        </p:txBody>
      </p:sp>
      <p:sp>
        <p:nvSpPr>
          <p:cNvPr id="3" name="Espace réservé du contenu 2"/>
          <p:cNvSpPr>
            <a:spLocks noGrp="1"/>
          </p:cNvSpPr>
          <p:nvPr>
            <p:ph idx="1"/>
          </p:nvPr>
        </p:nvSpPr>
        <p:spPr>
          <a:xfrm>
            <a:off x="838199" y="1487874"/>
            <a:ext cx="10661823" cy="4723456"/>
          </a:xfrm>
        </p:spPr>
        <p:txBody>
          <a:bodyPr>
            <a:normAutofit fontScale="55000" lnSpcReduction="20000"/>
          </a:bodyPr>
          <a:lstStyle/>
          <a:p>
            <a:pPr marL="0" indent="0">
              <a:buNone/>
            </a:pPr>
            <a:r>
              <a:rPr lang="fr-FR" sz="4500" b="1" dirty="0">
                <a:effectLst>
                  <a:outerShdw blurRad="38100" dist="38100" dir="2700000" algn="tl">
                    <a:srgbClr val="000000">
                      <a:alpha val="43137"/>
                    </a:srgbClr>
                  </a:outerShdw>
                </a:effectLst>
              </a:rPr>
              <a:t>Exemples de séances de simulation. Comment utiliser le simulateur ?  </a:t>
            </a:r>
          </a:p>
          <a:p>
            <a:pPr>
              <a:buFont typeface="Wingdings" panose="05000000000000000000" pitchFamily="2" charset="2"/>
              <a:buChar char="q"/>
            </a:pPr>
            <a:endParaRPr lang="fr-FR" dirty="0"/>
          </a:p>
          <a:p>
            <a:pPr>
              <a:buFont typeface="Wingdings" panose="05000000000000000000" pitchFamily="2" charset="2"/>
              <a:buChar char="q"/>
            </a:pPr>
            <a:r>
              <a:rPr lang="fr-FR" dirty="0"/>
              <a:t>  </a:t>
            </a:r>
            <a:r>
              <a:rPr lang="fr-FR" sz="3800" b="1" dirty="0">
                <a:solidFill>
                  <a:srgbClr val="800080"/>
                </a:solidFill>
              </a:rPr>
              <a:t>En binômes : « aidé – aidant » puis échange de rôle. </a:t>
            </a:r>
          </a:p>
          <a:p>
            <a:pPr marL="0" indent="0">
              <a:buNone/>
            </a:pPr>
            <a:r>
              <a:rPr lang="fr-FR" sz="3800" dirty="0"/>
              <a:t>    Une personne revêt le simulateur – son collègue joue le rôle du soignant ou  aidant</a:t>
            </a:r>
            <a:r>
              <a:rPr lang="fr-FR" dirty="0"/>
              <a:t>. </a:t>
            </a:r>
          </a:p>
          <a:p>
            <a:pPr marL="0" indent="0">
              <a:buNone/>
            </a:pPr>
            <a:r>
              <a:rPr lang="fr-FR" sz="3800" dirty="0"/>
              <a:t>    Puis les utilisateurs changent de rôle. </a:t>
            </a:r>
          </a:p>
          <a:p>
            <a:pPr marL="0" indent="0">
              <a:buNone/>
            </a:pPr>
            <a:endParaRPr lang="fr-FR" dirty="0"/>
          </a:p>
          <a:p>
            <a:pPr>
              <a:buFont typeface="Wingdings" panose="05000000000000000000" pitchFamily="2" charset="2"/>
              <a:buChar char="q"/>
            </a:pPr>
            <a:r>
              <a:rPr lang="fr-FR" dirty="0"/>
              <a:t> </a:t>
            </a:r>
            <a:r>
              <a:rPr lang="fr-FR" sz="3900" b="1" dirty="0">
                <a:solidFill>
                  <a:srgbClr val="800080"/>
                </a:solidFill>
              </a:rPr>
              <a:t>Organiser différents ateliers :  </a:t>
            </a:r>
          </a:p>
          <a:p>
            <a:pPr lvl="1">
              <a:buFont typeface="Wingdings" panose="05000000000000000000" pitchFamily="2" charset="2"/>
              <a:buChar char="§"/>
            </a:pPr>
            <a:r>
              <a:rPr lang="fr-FR" sz="3300" dirty="0"/>
              <a:t>Au lit : se lever – se coucher    </a:t>
            </a:r>
          </a:p>
          <a:p>
            <a:pPr lvl="1">
              <a:buFont typeface="Wingdings" panose="05000000000000000000" pitchFamily="2" charset="2"/>
              <a:buChar char="§"/>
            </a:pPr>
            <a:r>
              <a:rPr lang="fr-FR" sz="3300" dirty="0"/>
              <a:t>S’habiller – se déshabiller</a:t>
            </a:r>
          </a:p>
          <a:p>
            <a:pPr lvl="1">
              <a:buFont typeface="Wingdings" panose="05000000000000000000" pitchFamily="2" charset="2"/>
              <a:buChar char="§"/>
            </a:pPr>
            <a:r>
              <a:rPr lang="fr-FR" sz="3300" dirty="0"/>
              <a:t>Se laver les mains – s’installer aux toilettes </a:t>
            </a:r>
          </a:p>
          <a:p>
            <a:pPr lvl="1">
              <a:buFont typeface="Wingdings" panose="05000000000000000000" pitchFamily="2" charset="2"/>
              <a:buChar char="§"/>
            </a:pPr>
            <a:r>
              <a:rPr lang="fr-FR" sz="3300" dirty="0"/>
              <a:t>Ouverture et fermeture de porte</a:t>
            </a:r>
          </a:p>
          <a:p>
            <a:pPr lvl="1">
              <a:buFont typeface="Wingdings" panose="05000000000000000000" pitchFamily="2" charset="2"/>
              <a:buChar char="§"/>
            </a:pPr>
            <a:r>
              <a:rPr lang="fr-FR" sz="3300" dirty="0"/>
              <a:t>Marcher – monter, descendre les escaliers</a:t>
            </a:r>
          </a:p>
          <a:p>
            <a:pPr lvl="1">
              <a:buFont typeface="Wingdings" panose="05000000000000000000" pitchFamily="2" charset="2"/>
              <a:buChar char="§"/>
            </a:pPr>
            <a:r>
              <a:rPr lang="fr-FR" sz="3300" dirty="0"/>
              <a:t>Ramasser des objets </a:t>
            </a:r>
          </a:p>
          <a:p>
            <a:pPr lvl="1">
              <a:buFont typeface="Wingdings" panose="05000000000000000000" pitchFamily="2" charset="2"/>
              <a:buChar char="§"/>
            </a:pPr>
            <a:r>
              <a:rPr lang="fr-FR" sz="3300" dirty="0"/>
              <a:t>Manger </a:t>
            </a:r>
          </a:p>
          <a:p>
            <a:pPr lvl="1">
              <a:buFont typeface="Wingdings" panose="05000000000000000000" pitchFamily="2" charset="2"/>
              <a:buChar char="§"/>
            </a:pPr>
            <a:r>
              <a:rPr lang="fr-FR" sz="3300" dirty="0"/>
              <a:t>Ecrire – lire</a:t>
            </a:r>
          </a:p>
          <a:p>
            <a:pPr lvl="1">
              <a:buFont typeface="Wingdings" panose="05000000000000000000" pitchFamily="2" charset="2"/>
              <a:buChar char="§"/>
            </a:pPr>
            <a:r>
              <a:rPr lang="fr-FR" sz="3300" dirty="0"/>
              <a:t>Téléphoner </a:t>
            </a:r>
            <a:r>
              <a:rPr lang="fr-FR" sz="3300" dirty="0" err="1"/>
              <a:t>etc</a:t>
            </a:r>
            <a:r>
              <a:rPr lang="fr-FR" sz="3300" dirty="0"/>
              <a:t> …</a:t>
            </a:r>
          </a:p>
          <a:p>
            <a:pPr lvl="1">
              <a:buFontTx/>
              <a:buChar char="-"/>
            </a:pPr>
            <a:endParaRPr lang="fr-FR" dirty="0"/>
          </a:p>
          <a:p>
            <a:pPr lvl="1">
              <a:buFontTx/>
              <a:buChar char="-"/>
            </a:pPr>
            <a:endParaRPr lang="fr-FR" dirty="0"/>
          </a:p>
          <a:p>
            <a:pPr marL="0" indent="0">
              <a:buNone/>
            </a:pPr>
            <a:endParaRPr lang="fr-FR" dirty="0"/>
          </a:p>
        </p:txBody>
      </p:sp>
    </p:spTree>
    <p:extLst>
      <p:ext uri="{BB962C8B-B14F-4D97-AF65-F5344CB8AC3E}">
        <p14:creationId xmlns:p14="http://schemas.microsoft.com/office/powerpoint/2010/main" val="3224677164"/>
      </p:ext>
    </p:extLst>
  </p:cSld>
  <p:clrMapOvr>
    <a:masterClrMapping/>
  </p:clrMapOvr>
</p:sld>
</file>

<file path=ppt/theme/theme1.xml><?xml version="1.0" encoding="utf-8"?>
<a:theme xmlns:a="http://schemas.openxmlformats.org/drawingml/2006/main" name="Thème Offic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261</TotalTime>
  <Words>611</Words>
  <Application>Microsoft Office PowerPoint</Application>
  <PresentationFormat>Grand écran</PresentationFormat>
  <Paragraphs>58</Paragraphs>
  <Slides>7</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7</vt:i4>
      </vt:variant>
    </vt:vector>
  </HeadingPairs>
  <TitlesOfParts>
    <vt:vector size="14" baseType="lpstr">
      <vt:lpstr>Arial</vt:lpstr>
      <vt:lpstr>Calibri</vt:lpstr>
      <vt:lpstr>Calibri Light</vt:lpstr>
      <vt:lpstr>Overlock</vt:lpstr>
      <vt:lpstr>Times New Roman</vt:lpstr>
      <vt:lpstr>Wingdings</vt:lpstr>
      <vt:lpstr>Thème Office</vt:lpstr>
      <vt:lpstr>Simulateur de vieillissement</vt:lpstr>
      <vt:lpstr>Objectif</vt:lpstr>
      <vt:lpstr>Les effets du vieillissement : </vt:lpstr>
      <vt:lpstr>La perte d’autonomie :  </vt:lpstr>
      <vt:lpstr>Présentation PowerPoint</vt:lpstr>
      <vt:lpstr>Présentation PowerPoint</vt:lpstr>
      <vt:lpstr>Des ateliers , un parcours</vt:lpstr>
    </vt:vector>
  </TitlesOfParts>
  <Company>CHANGE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Simulation du vieillissement</dc:title>
  <dc:creator>Maud DEVIS</dc:creator>
  <cp:lastModifiedBy>Maud DEVIS</cp:lastModifiedBy>
  <cp:revision>27</cp:revision>
  <cp:lastPrinted>2023-05-02T06:35:08Z</cp:lastPrinted>
  <dcterms:created xsi:type="dcterms:W3CDTF">2018-02-27T12:07:40Z</dcterms:created>
  <dcterms:modified xsi:type="dcterms:W3CDTF">2023-05-02T06:46:13Z</dcterms:modified>
</cp:coreProperties>
</file>